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emf" ContentType="image/x-emf"/>
  <Override PartName="/docProps/app.xml" ContentType="application/vnd.openxmlformats-officedocument.extended-properties+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6.xml" ContentType="application/vnd.openxmlformats-officedocument.presentationml.slideLayout+xml"/>
  <Override PartName="/ppt/slideLayouts/slideLayout5.xml" ContentType="application/vnd.openxmlformats-officedocument.presentationml.slideLayout+xml"/>
  <Override PartName="/ppt/slideLayouts/slideLayout4.xml" ContentType="application/vnd.openxmlformats-officedocument.presentationml.slideLayout+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14.xml" ContentType="application/vnd.openxmlformats-officedocument.presentationml.slideLayout+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Masters/slideMaster1.xml" ContentType="application/vnd.openxmlformats-officedocument.presentationml.slideMaster+xml"/>
  <Override PartName="/ppt/theme/theme2.xml" ContentType="application/vnd.openxmlformats-officedocument.theme+xml"/>
  <Override PartName="/ppt/theme/theme1.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embedTrueTypeFonts="1" showSpecialPlsOnTitleSld="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Lst>
  <p:sldSz cx="12192000" cy="6858000"/>
  <p:notesSz cx="12192000" cy="6858000"/>
  <p:embeddedFontLst>
    <p:embeddedFont>
      <p:font charset="0" panose="02040503050406030204" pitchFamily="18" typeface="Cambria Math"/>
      <p:regular r:id="rId35"/>
    </p:embeddedFont>
    <p:embeddedFont>
      <p:font charset="0" panose="00000500000000000000" pitchFamily="2" typeface="Montserrat"/>
      <p:regular r:id="rId36"/>
      <p:bold r:id="rId37"/>
      <p:italic r:id="rId38"/>
      <p:boldItalic r:id="rId39"/>
    </p:embeddedFont>
    <p:embeddedFont>
      <p:font charset="0" panose="00000400000000000000" pitchFamily="2" typeface="Montserrat Light"/>
      <p:regular r:id="rId40"/>
      <p:italic r:id="rId41"/>
    </p:embeddedFont>
    <p:embeddedFont>
      <p:font charset="0" panose="020F0502020204030204" pitchFamily="34" typeface="Calibri"/>
      <p:regular r:id="rId42"/>
      <p:bold r:id="rId43"/>
      <p:italic r:id="rId44"/>
      <p:boldItalic r:id="rId45"/>
    </p:embeddedFont>
    <p:embeddedFont>
      <p:font charset="-34" panose="00000600000000000000" pitchFamily="2" typeface="Taviraj Medium"/>
      <p:regular r:id="rId46"/>
      <p:italic r:id="rId47"/>
    </p:embeddedFont>
  </p:embeddedFontLst>
  <p:defaultTextStyle>
    <a:defPPr>
      <a:defRPr lang="de-DE"/>
    </a:defPPr>
    <a:lvl1pPr algn="l" defTabSz="957816" marL="0">
      <a:defRPr sz="1900">
        <a:solidFill>
          <a:schemeClr val="tx1"/>
        </a:solidFill>
        <a:latin typeface="+mn-lt"/>
        <a:ea typeface="+mn-ea"/>
        <a:cs typeface="+mn-cs"/>
      </a:defRPr>
    </a:lvl1pPr>
    <a:lvl2pPr algn="l" defTabSz="957816" marL="478908">
      <a:defRPr sz="1900">
        <a:solidFill>
          <a:schemeClr val="tx1"/>
        </a:solidFill>
        <a:latin typeface="+mn-lt"/>
        <a:ea typeface="+mn-ea"/>
        <a:cs typeface="+mn-cs"/>
      </a:defRPr>
    </a:lvl2pPr>
    <a:lvl3pPr algn="l" defTabSz="957816" marL="957816">
      <a:defRPr sz="1900">
        <a:solidFill>
          <a:schemeClr val="tx1"/>
        </a:solidFill>
        <a:latin typeface="+mn-lt"/>
        <a:ea typeface="+mn-ea"/>
        <a:cs typeface="+mn-cs"/>
      </a:defRPr>
    </a:lvl3pPr>
    <a:lvl4pPr algn="l" defTabSz="957816" marL="1436724">
      <a:defRPr sz="1900">
        <a:solidFill>
          <a:schemeClr val="tx1"/>
        </a:solidFill>
        <a:latin typeface="+mn-lt"/>
        <a:ea typeface="+mn-ea"/>
        <a:cs typeface="+mn-cs"/>
      </a:defRPr>
    </a:lvl4pPr>
    <a:lvl5pPr algn="l" defTabSz="957816" marL="1915631">
      <a:defRPr sz="1900">
        <a:solidFill>
          <a:schemeClr val="tx1"/>
        </a:solidFill>
        <a:latin typeface="+mn-lt"/>
        <a:ea typeface="+mn-ea"/>
        <a:cs typeface="+mn-cs"/>
      </a:defRPr>
    </a:lvl5pPr>
    <a:lvl6pPr algn="l" defTabSz="957816" marL="2394539">
      <a:defRPr sz="1900">
        <a:solidFill>
          <a:schemeClr val="tx1"/>
        </a:solidFill>
        <a:latin typeface="+mn-lt"/>
        <a:ea typeface="+mn-ea"/>
        <a:cs typeface="+mn-cs"/>
      </a:defRPr>
    </a:lvl6pPr>
    <a:lvl7pPr algn="l" defTabSz="957816" marL="2873447">
      <a:defRPr sz="1900">
        <a:solidFill>
          <a:schemeClr val="tx1"/>
        </a:solidFill>
        <a:latin typeface="+mn-lt"/>
        <a:ea typeface="+mn-ea"/>
        <a:cs typeface="+mn-cs"/>
      </a:defRPr>
    </a:lvl7pPr>
    <a:lvl8pPr algn="l" defTabSz="957816" marL="3352355">
      <a:defRPr sz="1900">
        <a:solidFill>
          <a:schemeClr val="tx1"/>
        </a:solidFill>
        <a:latin typeface="+mn-lt"/>
        <a:ea typeface="+mn-ea"/>
        <a:cs typeface="+mn-cs"/>
      </a:defRPr>
    </a:lvl8pPr>
    <a:lvl9pPr algn="l" defTabSz="957816" marL="3831263">
      <a:defRPr sz="1900">
        <a:solidFill>
          <a:schemeClr val="tx1"/>
        </a:solidFill>
        <a:latin typeface="+mn-lt"/>
        <a:ea typeface="+mn-ea"/>
        <a:cs typeface="+mn-cs"/>
      </a:defRPr>
    </a:lvl9pPr>
  </p:defaultTextStyle>
  <p:extLst>
    <p:ext uri="{521415D9-36F7-43E2-AB2F-B90AF26B5E84}">
      <p14:sectionLst xmlns:p14="http://schemas.microsoft.com/office/powerpoint/2010/main">
        <p14:section id="{0219EC1F-9720-49A3-8A01-54280AB860B2}" name="Default Section">
          <p14:sldIdLst>
            <p14:sldId id="256"/>
            <p14:sldId id="273"/>
          </p14:sldIdLst>
        </p14:section>
        <p14:section id="{E2CCA7C0-6499-460F-BB29-8842DBCA85AB}" name="Long Run / Short Run Aggregate Supply">
          <p14:sldIdLst>
            <p14:sldId id="258"/>
            <p14:sldId id="257"/>
            <p14:sldId id="259"/>
          </p14:sldIdLst>
        </p14:section>
        <p14:section id="{0D796799-75C3-481A-A787-C0225736FBB2}" name="Firm's Behaviour">
          <p14:sldIdLst>
            <p14:sldId id="275"/>
            <p14:sldId id="295"/>
            <p14:sldId id="260"/>
            <p14:sldId id="261"/>
            <p14:sldId id="262"/>
            <p14:sldId id="301"/>
            <p14:sldId id="315"/>
            <p14:sldId id="279"/>
            <p14:sldId id="299"/>
            <p14:sldId id="300"/>
          </p14:sldIdLst>
        </p14:section>
        <p14:section id="{7D8AABF6-5E88-4A48-8F6E-7B369430D05F}" name="Labour Market Equilibrium">
          <p14:sldIdLst>
            <p14:sldId id="276"/>
            <p14:sldId id="296"/>
            <p14:sldId id="263"/>
            <p14:sldId id="288"/>
            <p14:sldId id="277"/>
            <p14:sldId id="286"/>
            <p14:sldId id="264"/>
            <p14:sldId id="289"/>
            <p14:sldId id="278"/>
            <p14:sldId id="265"/>
            <p14:sldId id="297"/>
            <p14:sldId id="298"/>
          </p14:sldIdLst>
        </p14:section>
        <p14:section id="{D6165D07-B328-47BD-A284-F4F0DB5DC69E}" name="Equilibrium">
          <p14:sldIdLst>
            <p14:sldId id="281"/>
            <p14:sldId id="284"/>
            <p14:sldId id="285"/>
            <p14:sldId id="312"/>
            <p14:sldId id="291"/>
            <p14:sldId id="282"/>
            <p14:sldId id="293"/>
            <p14:sldId id="294"/>
            <p14:sldId id="267"/>
            <p14:sldId id="268"/>
            <p14:sldId id="303"/>
            <p14:sldId id="304"/>
            <p14:sldId id="269"/>
            <p14:sldId id="270"/>
            <p14:sldId id="271"/>
            <p14:sldId id="272"/>
            <p14:sldId id="313"/>
          </p14:sldIdLst>
        </p14:section>
        <p14:section id="{486CD6F3-F650-43A8-AEA4-8195531DEC15}" name="Alternative foundations">
          <p14:sldIdLst>
            <p14:sldId id="310"/>
            <p14:sldId id="280"/>
            <p14:sldId id="306"/>
            <p14:sldId id="307"/>
            <p14:sldId id="308"/>
          </p14:sldIdLst>
        </p14:section>
        <p14:section id="{F182A2A9-6654-477D-A288-6AF3881EF4E7}" name="Conclusion">
          <p14:sldIdLst>
            <p14:sldId id="311"/>
            <p14:sldId id="309"/>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p="http://schemas.openxmlformats.org/presentationml/2006/main" xmlns:r="http://schemas.openxmlformats.org/officeDocument/2006/relationships">
  <p:normalViewPr horzBarState="maximized">
    <p:restoredLeft autoAdjust="0" sz="16829"/>
    <p:restoredTop sz="94660"/>
  </p:normalViewPr>
  <p:slideViewPr>
    <p:cSldViewPr>
      <p:cViewPr varScale="1">
        <p:scale>
          <a:sx d="100" n="69"/>
          <a:sy d="100" n="69"/>
        </p:scale>
        <p:origin x="492" y="44"/>
      </p:cViewPr>
      <p:guideLst>
        <p:guide orient="horz" pos="2160"/>
        <p:guide pos="2880"/>
      </p:guideLst>
    </p:cSldViewPr>
  </p:slideViewPr>
  <p:notesTextViewPr>
    <p:cViewPr>
      <p:scale>
        <a:sx d="100" n="100"/>
        <a:sy d="100" n="100"/>
      </p:scale>
      <p:origin x="0" y="0"/>
    </p:cViewPr>
  </p:notesTextViewPr>
  <p:gridSpacing cx="72008" cy="72008"/>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44" Type="http://schemas.openxmlformats.org/officeDocument/2006/relationships/font" Target="fonts/font10.fntdata" /><Relationship Id="rId49" Type="http://schemas.openxmlformats.org/officeDocument/2006/relationships/viewProps" Target="viewProps.xml" /><Relationship Id="rId39" Type="http://schemas.openxmlformats.org/officeDocument/2006/relationships/font" Target="fonts/font5.fntdata" /><Relationship Id="rId47" Type="http://schemas.openxmlformats.org/officeDocument/2006/relationships/font" Target="fonts/font13.fntdata" /><Relationship Id="rId42" Type="http://schemas.openxmlformats.org/officeDocument/2006/relationships/font" Target="fonts/font8.fntdata" /><Relationship Id="rId37" Type="http://schemas.openxmlformats.org/officeDocument/2006/relationships/font" Target="fonts/font3.fntdata" /><Relationship Id="rId45" Type="http://schemas.openxmlformats.org/officeDocument/2006/relationships/font" Target="fonts/font11.fntdata" /><Relationship Id="rId50" Type="http://schemas.openxmlformats.org/officeDocument/2006/relationships/theme" Target="theme/theme1.xml" /><Relationship Id="rId40" Type="http://schemas.openxmlformats.org/officeDocument/2006/relationships/font" Target="fonts/font6.fntdata" /><Relationship Id="rId48" Type="http://schemas.openxmlformats.org/officeDocument/2006/relationships/presProps" Target="presProps.xml" /><Relationship Id="rId35" Type="http://schemas.openxmlformats.org/officeDocument/2006/relationships/font" Target="fonts/font1.fntdata" /><Relationship Id="rId43" Type="http://schemas.openxmlformats.org/officeDocument/2006/relationships/font" Target="fonts/font9.fntdata" /><Relationship Id="rId51" Type="http://schemas.openxmlformats.org/officeDocument/2006/relationships/tableStyles" Target="tableStyles.xml" /><Relationship Id="rId1" Type="http://schemas.openxmlformats.org/officeDocument/2006/relationships/slideMaster" Target="slideMasters/slideMaster1.xml" /><Relationship Id="rId38" Type="http://schemas.openxmlformats.org/officeDocument/2006/relationships/font" Target="fonts/font4.fntdata" /><Relationship Id="rId41" Type="http://schemas.openxmlformats.org/officeDocument/2006/relationships/font" Target="fonts/font7.fntdata" /><Relationship Id="rId46" Type="http://schemas.openxmlformats.org/officeDocument/2006/relationships/font" Target="fonts/font12.fntdata" /><Relationship Id="rId36" Type="http://schemas.openxmlformats.org/officeDocument/2006/relationships/font" Target="fonts/font2.fntdata" /></Relationships>
</file>

<file path=ppt/slideLayouts/_rels/slideLayout1.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vmlDrawing" Target="../drawings/vmlDrawing2.vml"/><Relationship Id="rId5" Type="http://schemas.openxmlformats.org/officeDocument/2006/relationships/image" Target="../media/image3.png"/><Relationship Id="rId4" Type="http://schemas.openxmlformats.org/officeDocument/2006/relationships/image" Target="NULL"/></Relationships>
</file>

<file path=ppt/slideLayouts/_rels/slideLayout10.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Master" Target="../slideMasters/slideMaster1.xml"/><Relationship Id="rId1" Type="http://schemas.openxmlformats.org/officeDocument/2006/relationships/vmlDrawing" Target="../drawings/vmlDrawing10.vml"/><Relationship Id="rId4" Type="http://schemas.openxmlformats.org/officeDocument/2006/relationships/image" Target="NULL"/></Relationships>
</file>

<file path=ppt/slideLayouts/_rels/slideLayout11.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Master" Target="../slideMasters/slideMaster1.xml"/><Relationship Id="rId1" Type="http://schemas.openxmlformats.org/officeDocument/2006/relationships/vmlDrawing" Target="../drawings/vmlDrawing11.vml"/><Relationship Id="rId4" Type="http://schemas.openxmlformats.org/officeDocument/2006/relationships/image" Target="NULL"/></Relationships>
</file>

<file path=ppt/slideLayouts/_rels/slideLayout12.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Master" Target="../slideMasters/slideMaster1.xml"/><Relationship Id="rId1" Type="http://schemas.openxmlformats.org/officeDocument/2006/relationships/vmlDrawing" Target="../drawings/vmlDrawing12.vml"/><Relationship Id="rId4" Type="http://schemas.openxmlformats.org/officeDocument/2006/relationships/image" Target="NULL"/></Relationships>
</file>

<file path=ppt/slideLayouts/_rels/slideLayout13.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Master" Target="../slideMasters/slideMaster1.xml"/><Relationship Id="rId1" Type="http://schemas.openxmlformats.org/officeDocument/2006/relationships/vmlDrawing" Target="../drawings/vmlDrawing13.vml"/><Relationship Id="rId4" Type="http://schemas.openxmlformats.org/officeDocument/2006/relationships/image" Target="NULL"/></Relationships>
</file>

<file path=ppt/slideLayouts/_rels/slideLayout14.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Master" Target="../slideMasters/slideMaster1.xml"/><Relationship Id="rId1" Type="http://schemas.openxmlformats.org/officeDocument/2006/relationships/vmlDrawing" Target="../drawings/vmlDrawing14.vml"/><Relationship Id="rId4" Type="http://schemas.openxmlformats.org/officeDocument/2006/relationships/image" Target="NULL"/></Relationships>
</file>

<file path=ppt/slideLayouts/_rels/slideLayout15.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Master" Target="../slideMasters/slideMaster1.xml"/><Relationship Id="rId1" Type="http://schemas.openxmlformats.org/officeDocument/2006/relationships/vmlDrawing" Target="../drawings/vmlDrawing15.vml"/><Relationship Id="rId4" Type="http://schemas.openxmlformats.org/officeDocument/2006/relationships/image" Target="NULL"/></Relationships>
</file>

<file path=ppt/slideLayouts/_rels/slideLayout16.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Master" Target="../slideMasters/slideMaster1.xml"/><Relationship Id="rId1" Type="http://schemas.openxmlformats.org/officeDocument/2006/relationships/vmlDrawing" Target="../drawings/vmlDrawing16.vml"/><Relationship Id="rId4" Type="http://schemas.openxmlformats.org/officeDocument/2006/relationships/image" Target="NULL"/></Relationships>
</file>

<file path=ppt/slideLayouts/_rels/slideLayout17.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slideMaster" Target="../slideMasters/slideMaster1.xml"/><Relationship Id="rId1" Type="http://schemas.openxmlformats.org/officeDocument/2006/relationships/vmlDrawing" Target="../drawings/vmlDrawing17.vml"/><Relationship Id="rId4" Type="http://schemas.openxmlformats.org/officeDocument/2006/relationships/image" Target="NULL"/></Relationships>
</file>

<file path=ppt/slideLayouts/_rels/slideLayout18.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vmlDrawing" Target="../drawings/vmlDrawing18.vml"/><Relationship Id="rId4" Type="http://schemas.openxmlformats.org/officeDocument/2006/relationships/image" Target="NULL"/></Relationships>
</file>

<file path=ppt/slideLayouts/_rels/slideLayout19.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slideMaster" Target="../slideMasters/slideMaster1.xml"/><Relationship Id="rId1" Type="http://schemas.openxmlformats.org/officeDocument/2006/relationships/vmlDrawing" Target="../drawings/vmlDrawing19.vml"/><Relationship Id="rId4" Type="http://schemas.openxmlformats.org/officeDocument/2006/relationships/image" Target="NULL"/></Relationships>
</file>

<file path=ppt/slideLayouts/_rels/slideLayout2.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1.xml"/><Relationship Id="rId1" Type="http://schemas.openxmlformats.org/officeDocument/2006/relationships/vmlDrawing" Target="../drawings/vmlDrawing3.vml"/><Relationship Id="rId5" Type="http://schemas.openxmlformats.org/officeDocument/2006/relationships/image" Target="../media/image3.png"/><Relationship Id="rId4" Type="http://schemas.openxmlformats.org/officeDocument/2006/relationships/image" Target="NULL"/></Relationships>
</file>

<file path=ppt/slideLayouts/_rels/slideLayout3.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Master" Target="../slideMasters/slideMaster1.xml"/><Relationship Id="rId1" Type="http://schemas.openxmlformats.org/officeDocument/2006/relationships/vmlDrawing" Target="../drawings/vmlDrawing4.vml"/><Relationship Id="rId5" Type="http://schemas.openxmlformats.org/officeDocument/2006/relationships/image" Target="../media/image3.png"/><Relationship Id="rId4" Type="http://schemas.openxmlformats.org/officeDocument/2006/relationships/image" Target="NULL"/></Relationships>
</file>

<file path=ppt/slideLayouts/_rels/slideLayout4.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Master" Target="../slideMasters/slideMaster1.xml"/><Relationship Id="rId1" Type="http://schemas.openxmlformats.org/officeDocument/2006/relationships/vmlDrawing" Target="../drawings/vmlDrawing5.vml"/><Relationship Id="rId5" Type="http://schemas.openxmlformats.org/officeDocument/2006/relationships/image" Target="../media/image3.png"/><Relationship Id="rId4" Type="http://schemas.openxmlformats.org/officeDocument/2006/relationships/image" Target="NULL"/></Relationships>
</file>

<file path=ppt/slideLayouts/_rels/slideLayout5.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Master" Target="../slideMasters/slideMaster1.xml"/><Relationship Id="rId1" Type="http://schemas.openxmlformats.org/officeDocument/2006/relationships/vmlDrawing" Target="../drawings/vmlDrawing6.vml"/><Relationship Id="rId5" Type="http://schemas.openxmlformats.org/officeDocument/2006/relationships/image" Target="../media/image3.png"/><Relationship Id="rId4" Type="http://schemas.openxmlformats.org/officeDocument/2006/relationships/image" Target="NULL"/></Relationships>
</file>

<file path=ppt/slideLayouts/_rels/slideLayout6.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Master" Target="../slideMasters/slideMaster1.xml"/><Relationship Id="rId1" Type="http://schemas.openxmlformats.org/officeDocument/2006/relationships/vmlDrawing" Target="../drawings/vmlDrawing7.vml"/><Relationship Id="rId5" Type="http://schemas.openxmlformats.org/officeDocument/2006/relationships/image" Target="../media/image3.png"/><Relationship Id="rId4" Type="http://schemas.openxmlformats.org/officeDocument/2006/relationships/image" Target="NULL"/></Relationships>
</file>

<file path=ppt/slideLayouts/_rels/slideLayout7.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Master" Target="../slideMasters/slideMaster1.xml"/><Relationship Id="rId1" Type="http://schemas.openxmlformats.org/officeDocument/2006/relationships/vmlDrawing" Target="../drawings/vmlDrawing8.vml"/><Relationship Id="rId5" Type="http://schemas.openxmlformats.org/officeDocument/2006/relationships/image" Target="../media/image3.png"/><Relationship Id="rId4" Type="http://schemas.openxmlformats.org/officeDocument/2006/relationships/image" Target="NULL"/></Relationships>
</file>

<file path=ppt/slideLayouts/_rels/slideLayout8.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Master" Target="../slideMasters/slideMaster1.xml"/><Relationship Id="rId1" Type="http://schemas.openxmlformats.org/officeDocument/2006/relationships/vmlDrawing" Target="../drawings/vmlDrawing9.vml"/><Relationship Id="rId5" Type="http://schemas.openxmlformats.org/officeDocument/2006/relationships/image" Target="../media/image4.png"/><Relationship Id="rId4" Type="http://schemas.openxmlformats.org/officeDocument/2006/relationships/image" Target="NUL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PhAnim="0" preserve="1" userDrawn="1">
  <p:cSld name="Titre et contenu">
    <p:spTree>
      <p:nvGrpSpPr>
        <p:cNvPr id="1" name=""/>
        <p:cNvGrpSpPr/>
        <p:nvPr/>
      </p:nvGrpSpPr>
      <p:grpSpPr bwMode="auto">
        <a:xfrm>
          <a:off x="0" y="0"/>
          <a:ext cx="0" cy="0"/>
          <a:chOff x="0" y="0"/>
          <a:chExt cx="0" cy="0"/>
        </a:xfrm>
      </p:grpSpPr>
      <p:sp>
        <p:nvSpPr>
          <p:cNvPr id="8" name="Title 1"/>
          <p:cNvSpPr>
            <a:spLocks noGrp="1"/>
          </p:cNvSpPr>
          <p:nvPr>
            <p:ph type="title" hasCustomPrompt="1"/>
          </p:nvPr>
        </p:nvSpPr>
        <p:spPr bwMode="auto">
          <a:xfrm>
            <a:off x="542926" y="447556"/>
            <a:ext cx="10991848" cy="625331"/>
          </a:xfrm>
        </p:spPr>
        <p:txBody>
          <a:bodyPr/>
          <a:lstStyle>
            <a:lvl1pPr>
              <a:defRPr>
                <a:latin typeface="+mj-lt"/>
                <a:cs typeface="Taviraj Medium"/>
              </a:defRPr>
            </a:lvl1pPr>
          </a:lstStyle>
          <a:p>
            <a:pPr>
              <a:defRPr/>
            </a:pPr>
            <a:r>
              <a:rPr lang="en-GB"/>
              <a:t>Title</a:t>
            </a:r>
          </a:p>
        </p:txBody>
      </p:sp>
      <p:graphicFrame>
        <p:nvGraphicFramePr>
          <p:cNvPr id="4" name="Object 3"/>
          <p:cNvGraphicFramePr>
            <a:graphicFrameLocks noChangeAspect="1"/>
          </p:cNvGraphicFramePr>
          <p:nvPr>
            <p:extLst>
              <p:ext uri="{D42A27DB-BD31-4B8C-83A1-F6EECF244321}">
                <p14:modId xmlns:p14="http://schemas.microsoft.com/office/powerpoint/2010/main" val="2157879785"/>
              </p:ex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spid="_x0000_s10306" name="oleObj" r:id="rId3" imgW="0" imgH="0" progId="TCLayout.ActiveDocument.1">
                  <p:embed/>
                </p:oleObj>
              </mc:Choice>
              <mc:Fallback>
                <p:oleObj name="oleObj" r:id="rId3" imgW="0" imgH="0" progId="TCLayout.ActiveDocument.1">
                  <p:embed/>
                  <p:pic>
                    <p:nvPicPr>
                      <p:cNvPr id="4" name="Object 3"/>
                      <p:cNvPicPr/>
                      <p:nvPr/>
                    </p:nvPicPr>
                    <p:blipFill>
                      <a:blip r:embed="rId4"/>
                      <a:stretch/>
                    </p:blipFill>
                    <p:spPr bwMode="auto">
                      <a:xfrm>
                        <a:off x="2118" y="1589"/>
                        <a:ext cx="2116" cy="1587"/>
                      </a:xfrm>
                      <a:prstGeom prst="rect">
                        <a:avLst/>
                      </a:prstGeom>
                    </p:spPr>
                  </p:pic>
                </p:oleObj>
              </mc:Fallback>
            </mc:AlternateContent>
          </a:graphicData>
        </a:graphic>
      </p:graphicFrame>
      <p:sp>
        <p:nvSpPr>
          <p:cNvPr id="10" name="Text Placeholder 6"/>
          <p:cNvSpPr>
            <a:spLocks noGrp="1"/>
          </p:cNvSpPr>
          <p:nvPr>
            <p:ph type="body" sz="quarter" idx="10" hasCustomPrompt="1"/>
          </p:nvPr>
        </p:nvSpPr>
        <p:spPr bwMode="auto">
          <a:xfrm>
            <a:off x="542926" y="1117734"/>
            <a:ext cx="11098212" cy="492647"/>
          </a:xfrm>
        </p:spPr>
        <p:txBody>
          <a:bodyPr/>
          <a:lstStyle>
            <a:lvl1pPr>
              <a:defRPr sz="2800" b="0" i="0">
                <a:solidFill>
                  <a:schemeClr val="bg2"/>
                </a:solidFill>
                <a:latin typeface="+mj-lt"/>
                <a:cs typeface="Taviraj Medium"/>
              </a:defRPr>
            </a:lvl1pPr>
          </a:lstStyle>
          <a:p>
            <a:pPr lvl="0">
              <a:defRPr/>
            </a:pPr>
            <a:r>
              <a:rPr lang="en-GB"/>
              <a:t>Subtitle 1</a:t>
            </a:r>
            <a:endParaRPr/>
          </a:p>
        </p:txBody>
      </p:sp>
      <p:sp>
        <p:nvSpPr>
          <p:cNvPr id="11" name="Text Placeholder 8"/>
          <p:cNvSpPr>
            <a:spLocks noGrp="1"/>
          </p:cNvSpPr>
          <p:nvPr>
            <p:ph type="body" sz="quarter" idx="11" hasCustomPrompt="1"/>
          </p:nvPr>
        </p:nvSpPr>
        <p:spPr bwMode="auto">
          <a:xfrm>
            <a:off x="542926" y="1710681"/>
            <a:ext cx="11098212" cy="325438"/>
          </a:xfrm>
        </p:spPr>
        <p:txBody>
          <a:bodyPr/>
          <a:lstStyle>
            <a:lvl1pPr>
              <a:defRPr sz="2100" b="0" i="0">
                <a:solidFill>
                  <a:schemeClr val="tx1"/>
                </a:solidFill>
                <a:latin typeface="+mj-lt"/>
                <a:cs typeface="Taviraj Medium"/>
              </a:defRPr>
            </a:lvl1pPr>
            <a:lvl2pPr>
              <a:defRPr/>
            </a:lvl2pPr>
          </a:lstStyle>
          <a:p>
            <a:pPr lvl="0">
              <a:defRPr/>
            </a:pPr>
            <a:r>
              <a:rPr lang="en-GB"/>
              <a:t>Subtitle 2</a:t>
            </a:r>
            <a:endParaRPr/>
          </a:p>
        </p:txBody>
      </p:sp>
      <p:sp>
        <p:nvSpPr>
          <p:cNvPr id="12" name="Content Placeholder 2"/>
          <p:cNvSpPr>
            <a:spLocks noGrp="1"/>
          </p:cNvSpPr>
          <p:nvPr>
            <p:ph idx="12"/>
          </p:nvPr>
        </p:nvSpPr>
        <p:spPr bwMode="auto">
          <a:xfrm>
            <a:off x="542926" y="2304478"/>
            <a:ext cx="11098211" cy="3129741"/>
          </a:xfrm>
        </p:spPr>
        <p:txBody>
          <a:bodyPr/>
          <a:lstStyle>
            <a:lvl1pPr>
              <a:spcBef>
                <a:spcPts val="600"/>
              </a:spcBef>
              <a:spcAft>
                <a:spcPts val="1200"/>
              </a:spcAft>
              <a:defRPr sz="2000" b="0" i="0">
                <a:solidFill>
                  <a:schemeClr val="tx1"/>
                </a:solidFill>
                <a:latin typeface="+mn-lt"/>
              </a:defRPr>
            </a:lvl1pPr>
            <a:lvl2pPr>
              <a:defRPr sz="2000">
                <a:latin typeface="+mn-lt"/>
              </a:defRPr>
            </a:lvl2pPr>
            <a:lvl3pPr marL="285750" indent="-285750">
              <a:spcBef>
                <a:spcPts val="600"/>
              </a:spcBef>
              <a:buFont typeface="Arial"/>
              <a:buChar char="•"/>
              <a:defRPr sz="2000">
                <a:solidFill>
                  <a:schemeClr val="tx1"/>
                </a:solidFill>
                <a:latin typeface="+mn-lt"/>
              </a:defRPr>
            </a:lvl3pPr>
          </a:lstStyle>
          <a:p>
            <a:pPr lvl="0">
              <a:defRPr/>
            </a:pPr>
            <a:r>
              <a:rPr lang="fr-FR"/>
              <a:t>Cliquez pour modifier les styles du texte du masque</a:t>
            </a:r>
            <a:endParaRPr/>
          </a:p>
          <a:p>
            <a:pPr lvl="1">
              <a:defRPr/>
            </a:pPr>
            <a:r>
              <a:rPr lang="fr-FR"/>
              <a:t>Deuxième niveau</a:t>
            </a:r>
            <a:endParaRPr/>
          </a:p>
          <a:p>
            <a:pPr lvl="2">
              <a:defRPr/>
            </a:pPr>
            <a:r>
              <a:rPr lang="fr-FR"/>
              <a:t>Troisième niveau</a:t>
            </a:r>
            <a:endParaRPr/>
          </a:p>
        </p:txBody>
      </p:sp>
      <p:sp>
        <p:nvSpPr>
          <p:cNvPr id="2" name="Espace réservé du pied de page 1"/>
          <p:cNvSpPr>
            <a:spLocks noGrp="1"/>
          </p:cNvSpPr>
          <p:nvPr>
            <p:ph type="ftr" sz="quarter" idx="13"/>
          </p:nvPr>
        </p:nvSpPr>
        <p:spPr bwMode="auto">
          <a:xfrm>
            <a:off x="1663698" y="6145788"/>
            <a:ext cx="8839201" cy="365125"/>
          </a:xfrm>
          <a:prstGeom prst="rect">
            <a:avLst/>
          </a:prstGeom>
        </p:spPr>
        <p:txBody>
          <a:bodyPr/>
          <a:lstStyle/>
          <a:p>
            <a:pPr>
              <a:defRPr/>
            </a:pPr>
            <a:endParaRPr lang="fr-FR"/>
          </a:p>
        </p:txBody>
      </p:sp>
      <p:sp>
        <p:nvSpPr>
          <p:cNvPr id="3" name="Espace réservé du numéro de diapositive 2"/>
          <p:cNvSpPr>
            <a:spLocks noGrp="1"/>
          </p:cNvSpPr>
          <p:nvPr>
            <p:ph type="sldNum" sz="quarter" idx="14"/>
          </p:nvPr>
        </p:nvSpPr>
        <p:spPr bwMode="auto"/>
        <p:txBody>
          <a:bodyPr/>
          <a:lstStyle/>
          <a:p>
            <a:pPr>
              <a:defRPr/>
            </a:pPr>
            <a:fld id="{75420585-EF40-544B-9E2D-31F92701F945}" type="slidenum">
              <a:rPr lang="en-US"/>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PhAnim="0" preserve="1" userDrawn="1">
  <p:cSld name="1_Titre">
    <p:spTree>
      <p:nvGrpSpPr>
        <p:cNvPr id="1" name=""/>
        <p:cNvGrpSpPr/>
        <p:nvPr/>
      </p:nvGrpSpPr>
      <p:grpSpPr bwMode="auto">
        <a:xfrm>
          <a:off x="0" y="0"/>
          <a:ext cx="0" cy="0"/>
          <a:chOff x="0" y="0"/>
          <a:chExt cx="0" cy="0"/>
        </a:xfrm>
      </p:grpSpPr>
      <p:sp>
        <p:nvSpPr>
          <p:cNvPr id="8" name="Title 1"/>
          <p:cNvSpPr>
            <a:spLocks noGrp="1"/>
          </p:cNvSpPr>
          <p:nvPr>
            <p:ph type="title" hasCustomPrompt="1"/>
          </p:nvPr>
        </p:nvSpPr>
        <p:spPr bwMode="auto">
          <a:xfrm>
            <a:off x="489917" y="347087"/>
            <a:ext cx="10991848" cy="625331"/>
          </a:xfrm>
        </p:spPr>
        <p:txBody>
          <a:bodyPr/>
          <a:lstStyle>
            <a:lvl1pPr>
              <a:defRPr>
                <a:latin typeface="+mj-lt"/>
                <a:cs typeface="Taviraj Medium"/>
              </a:defRPr>
            </a:lvl1pPr>
          </a:lstStyle>
          <a:p>
            <a:pPr>
              <a:defRPr/>
            </a:pPr>
            <a:r>
              <a:rPr lang="en-GB"/>
              <a:t>Title</a:t>
            </a:r>
          </a:p>
        </p:txBody>
      </p:sp>
      <p:graphicFrame>
        <p:nvGraphicFramePr>
          <p:cNvPr id="4" name="Object 3"/>
          <p:cNvGraphicFramePr>
            <a:graphicFrameLocks noChangeAspect="1"/>
          </p:cNvGraphicFramePr>
          <p:nvPr>
            <p:extLst>
              <p:ext uri="{D42A27DB-BD31-4B8C-83A1-F6EECF244321}">
                <p14:modId xmlns:p14="http://schemas.microsoft.com/office/powerpoint/2010/main" val="2157879785"/>
              </p:ex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spid="_x0000_s11330" name="oleObj" r:id="rId3" imgW="0" imgH="0" progId="TCLayout.ActiveDocument.1">
                  <p:embed/>
                </p:oleObj>
              </mc:Choice>
              <mc:Fallback>
                <p:oleObj name="oleObj" r:id="rId3" imgW="0" imgH="0" progId="TCLayout.ActiveDocument.1">
                  <p:embed/>
                  <p:pic>
                    <p:nvPicPr>
                      <p:cNvPr id="4" name="Object 3"/>
                      <p:cNvPicPr/>
                      <p:nvPr/>
                    </p:nvPicPr>
                    <p:blipFill>
                      <a:blip r:embed="rId4"/>
                      <a:stretch/>
                    </p:blipFill>
                    <p:spPr bwMode="auto">
                      <a:xfrm>
                        <a:off x="2118" y="1589"/>
                        <a:ext cx="2116" cy="1587"/>
                      </a:xfrm>
                      <a:prstGeom prst="rect">
                        <a:avLst/>
                      </a:prstGeom>
                    </p:spPr>
                  </p:pic>
                </p:oleObj>
              </mc:Fallback>
            </mc:AlternateContent>
          </a:graphicData>
        </a:graphic>
      </p:graphicFrame>
      <p:sp>
        <p:nvSpPr>
          <p:cNvPr id="2" name="Espace réservé du pied de page 1"/>
          <p:cNvSpPr>
            <a:spLocks noGrp="1"/>
          </p:cNvSpPr>
          <p:nvPr>
            <p:ph type="ftr" sz="quarter" idx="13"/>
          </p:nvPr>
        </p:nvSpPr>
        <p:spPr bwMode="auto">
          <a:xfrm>
            <a:off x="1663698" y="6145788"/>
            <a:ext cx="8839201" cy="365125"/>
          </a:xfrm>
          <a:prstGeom prst="rect">
            <a:avLst/>
          </a:prstGeom>
        </p:spPr>
        <p:txBody>
          <a:bodyPr/>
          <a:lstStyle/>
          <a:p>
            <a:pPr>
              <a:defRPr/>
            </a:pPr>
            <a:endParaRPr lang="fr-FR"/>
          </a:p>
        </p:txBody>
      </p:sp>
      <p:sp>
        <p:nvSpPr>
          <p:cNvPr id="3" name="Espace réservé du numéro de diapositive 2"/>
          <p:cNvSpPr>
            <a:spLocks noGrp="1"/>
          </p:cNvSpPr>
          <p:nvPr>
            <p:ph type="sldNum" sz="quarter" idx="14"/>
          </p:nvPr>
        </p:nvSpPr>
        <p:spPr bwMode="auto"/>
        <p:txBody>
          <a:bodyPr/>
          <a:lstStyle/>
          <a:p>
            <a:pPr>
              <a:defRPr/>
            </a:pPr>
            <a:fld id="{75420585-EF40-544B-9E2D-31F92701F945}" type="slidenum">
              <a:rPr lang="en-US"/>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PhAnim="0" preserve="1" userDrawn="1">
  <p:cSld name="Vide">
    <p:spTree>
      <p:nvGrpSpPr>
        <p:cNvPr id="1" name=""/>
        <p:cNvGrpSpPr/>
        <p:nvPr/>
      </p:nvGrpSpPr>
      <p:grpSpPr bwMode="auto">
        <a:xfrm>
          <a:off x="0" y="0"/>
          <a:ext cx="0" cy="0"/>
          <a:chOff x="0" y="0"/>
          <a:chExt cx="0" cy="0"/>
        </a:xfrm>
      </p:grpSpPr>
      <p:graphicFrame>
        <p:nvGraphicFramePr>
          <p:cNvPr id="4" name="Object 3"/>
          <p:cNvGraphicFramePr>
            <a:graphicFrameLocks noChangeAspect="1"/>
          </p:cNvGraphicFramePr>
          <p:nvPr>
            <p:extLst>
              <p:ext uri="{D42A27DB-BD31-4B8C-83A1-F6EECF244321}">
                <p14:modId xmlns:p14="http://schemas.microsoft.com/office/powerpoint/2010/main" val="2157879785"/>
              </p:ex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spid="_x0000_s12354" name="oleObj" r:id="rId3" imgW="0" imgH="0" progId="TCLayout.ActiveDocument.1">
                  <p:embed/>
                </p:oleObj>
              </mc:Choice>
              <mc:Fallback>
                <p:oleObj name="oleObj" r:id="rId3" imgW="0" imgH="0" progId="TCLayout.ActiveDocument.1">
                  <p:embed/>
                  <p:pic>
                    <p:nvPicPr>
                      <p:cNvPr id="4" name="Object 3"/>
                      <p:cNvPicPr/>
                      <p:nvPr/>
                    </p:nvPicPr>
                    <p:blipFill>
                      <a:blip r:embed="rId4"/>
                      <a:stretch/>
                    </p:blipFill>
                    <p:spPr bwMode="auto">
                      <a:xfrm>
                        <a:off x="2118" y="1589"/>
                        <a:ext cx="2116" cy="1587"/>
                      </a:xfrm>
                      <a:prstGeom prst="rect">
                        <a:avLst/>
                      </a:prstGeom>
                    </p:spPr>
                  </p:pic>
                </p:oleObj>
              </mc:Fallback>
            </mc:AlternateContent>
          </a:graphicData>
        </a:graphic>
      </p:graphicFrame>
      <p:sp>
        <p:nvSpPr>
          <p:cNvPr id="2" name="Espace réservé du pied de page 1"/>
          <p:cNvSpPr>
            <a:spLocks noGrp="1"/>
          </p:cNvSpPr>
          <p:nvPr>
            <p:ph type="ftr" sz="quarter" idx="13"/>
          </p:nvPr>
        </p:nvSpPr>
        <p:spPr bwMode="auto">
          <a:xfrm>
            <a:off x="1663698" y="6145788"/>
            <a:ext cx="8839201" cy="365125"/>
          </a:xfrm>
          <a:prstGeom prst="rect">
            <a:avLst/>
          </a:prstGeom>
        </p:spPr>
        <p:txBody>
          <a:bodyPr/>
          <a:lstStyle/>
          <a:p>
            <a:pPr>
              <a:defRPr/>
            </a:pPr>
            <a:endParaRPr lang="fr-FR"/>
          </a:p>
        </p:txBody>
      </p:sp>
      <p:sp>
        <p:nvSpPr>
          <p:cNvPr id="3" name="Espace réservé du numéro de diapositive 2"/>
          <p:cNvSpPr>
            <a:spLocks noGrp="1"/>
          </p:cNvSpPr>
          <p:nvPr>
            <p:ph type="sldNum" sz="quarter" idx="14"/>
          </p:nvPr>
        </p:nvSpPr>
        <p:spPr bwMode="auto"/>
        <p:txBody>
          <a:bodyPr/>
          <a:lstStyle/>
          <a:p>
            <a:pPr>
              <a:defRPr/>
            </a:pPr>
            <a:fld id="{75420585-EF40-544B-9E2D-31F92701F945}" type="slidenum">
              <a:rPr lang="en-US"/>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PhAnim="0" preserve="1" userDrawn="1">
  <p:cSld name="Vide 2">
    <p:spTree>
      <p:nvGrpSpPr>
        <p:cNvPr id="1" name=""/>
        <p:cNvGrpSpPr/>
        <p:nvPr/>
      </p:nvGrpSpPr>
      <p:grpSpPr bwMode="auto">
        <a:xfrm>
          <a:off x="0" y="0"/>
          <a:ext cx="0" cy="0"/>
          <a:chOff x="0" y="0"/>
          <a:chExt cx="0" cy="0"/>
        </a:xfrm>
      </p:grpSpPr>
      <p:graphicFrame>
        <p:nvGraphicFramePr>
          <p:cNvPr id="2" name="Object 1"/>
          <p:cNvGraphicFramePr>
            <a:graphicFrameLocks noChangeAspect="1"/>
          </p:cNvGraphicFramePr>
          <p:nvPr>
            <p:extLst>
              <p:ext uri="{D42A27DB-BD31-4B8C-83A1-F6EECF244321}">
                <p14:modId xmlns:p14="http://schemas.microsoft.com/office/powerpoint/2010/main" val="2157879785"/>
              </p:ex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spid="_x0000_s13378" name="oleObj" r:id="rId3" imgW="0" imgH="0" progId="TCLayout.ActiveDocument.1">
                  <p:embed/>
                </p:oleObj>
              </mc:Choice>
              <mc:Fallback>
                <p:oleObj name="oleObj" r:id="rId3" imgW="0" imgH="0" progId="TCLayout.ActiveDocument.1">
                  <p:embed/>
                  <p:pic>
                    <p:nvPicPr>
                      <p:cNvPr id="2" name="Object 1"/>
                      <p:cNvPicPr/>
                      <p:nvPr/>
                    </p:nvPicPr>
                    <p:blipFill>
                      <a:blip r:embed="rId4"/>
                      <a:stretch/>
                    </p:blipFill>
                    <p:spPr bwMode="auto">
                      <a:xfrm>
                        <a:off x="2118" y="1589"/>
                        <a:ext cx="2116" cy="1587"/>
                      </a:xfrm>
                      <a:prstGeom prst="rect">
                        <a:avLst/>
                      </a:prstGeom>
                    </p:spPr>
                  </p:pic>
                </p:oleObj>
              </mc:Fallback>
            </mc:AlternateContent>
          </a:graphicData>
        </a:graphic>
      </p:graphicFrame>
      <p:sp>
        <p:nvSpPr>
          <p:cNvPr id="6" name="Rectangle 5"/>
          <p:cNvSpPr/>
          <p:nvPr userDrawn="1"/>
        </p:nvSpPr>
        <p:spPr bwMode="auto">
          <a:xfrm>
            <a:off x="159131" y="168870"/>
            <a:ext cx="11873735" cy="6520259"/>
          </a:xfrm>
          <a:prstGeom prst="rect">
            <a:avLst/>
          </a:prstGeom>
          <a:solidFill>
            <a:schemeClr val="accent1"/>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600">
              <a:latin typeface="Montserrat"/>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PhAnim="0" preserve="1" userDrawn="1">
  <p:cSld name="1_Vide 2">
    <p:spTree>
      <p:nvGrpSpPr>
        <p:cNvPr id="1" name=""/>
        <p:cNvGrpSpPr/>
        <p:nvPr/>
      </p:nvGrpSpPr>
      <p:grpSpPr bwMode="auto">
        <a:xfrm>
          <a:off x="0" y="0"/>
          <a:ext cx="0" cy="0"/>
          <a:chOff x="0" y="0"/>
          <a:chExt cx="0" cy="0"/>
        </a:xfrm>
      </p:grpSpPr>
      <p:graphicFrame>
        <p:nvGraphicFramePr>
          <p:cNvPr id="2" name="Object 1"/>
          <p:cNvGraphicFramePr>
            <a:graphicFrameLocks noChangeAspect="1"/>
          </p:cNvGraphicFramePr>
          <p:nvPr>
            <p:extLst>
              <p:ext uri="{D42A27DB-BD31-4B8C-83A1-F6EECF244321}">
                <p14:modId xmlns:p14="http://schemas.microsoft.com/office/powerpoint/2010/main" val="2157879785"/>
              </p:ex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spid="_x0000_s14402" name="oleObj" r:id="rId3" imgW="0" imgH="0" progId="TCLayout.ActiveDocument.1">
                  <p:embed/>
                </p:oleObj>
              </mc:Choice>
              <mc:Fallback>
                <p:oleObj name="oleObj" r:id="rId3" imgW="0" imgH="0" progId="TCLayout.ActiveDocument.1">
                  <p:embed/>
                  <p:pic>
                    <p:nvPicPr>
                      <p:cNvPr id="2" name="Object 1"/>
                      <p:cNvPicPr/>
                      <p:nvPr/>
                    </p:nvPicPr>
                    <p:blipFill>
                      <a:blip r:embed="rId4"/>
                      <a:stretch/>
                    </p:blipFill>
                    <p:spPr bwMode="auto">
                      <a:xfrm>
                        <a:off x="2118" y="1589"/>
                        <a:ext cx="2116" cy="1587"/>
                      </a:xfrm>
                      <a:prstGeom prst="rect">
                        <a:avLst/>
                      </a:prstGeom>
                    </p:spPr>
                  </p:pic>
                </p:oleObj>
              </mc:Fallback>
            </mc:AlternateContent>
          </a:graphicData>
        </a:graphic>
      </p:graphicFrame>
      <p:sp>
        <p:nvSpPr>
          <p:cNvPr id="6" name="Rectangle 5"/>
          <p:cNvSpPr/>
          <p:nvPr userDrawn="1"/>
        </p:nvSpPr>
        <p:spPr bwMode="auto">
          <a:xfrm>
            <a:off x="1" y="0"/>
            <a:ext cx="12191999" cy="6858000"/>
          </a:xfrm>
          <a:prstGeom prst="rect">
            <a:avLst/>
          </a:prstGeom>
          <a:solidFill>
            <a:schemeClr val="accent1"/>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600">
              <a:latin typeface="Montserrat"/>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PhAnim="0" preserve="1" userDrawn="1">
  <p:cSld name="1 - Title and 2 Columns">
    <p:spTree>
      <p:nvGrpSpPr>
        <p:cNvPr id="1" name=""/>
        <p:cNvGrpSpPr/>
        <p:nvPr/>
      </p:nvGrpSpPr>
      <p:grpSpPr bwMode="auto">
        <a:xfrm>
          <a:off x="0" y="0"/>
          <a:ext cx="0" cy="0"/>
          <a:chOff x="0" y="0"/>
          <a:chExt cx="0" cy="0"/>
        </a:xfrm>
      </p:grpSpPr>
      <p:graphicFrame>
        <p:nvGraphicFramePr>
          <p:cNvPr id="3" name="Object 2"/>
          <p:cNvGraphicFramePr>
            <a:graphicFrameLocks noChangeAspect="1"/>
          </p:cNvGraphicFramePr>
          <p:nvPr>
            <p:extLst>
              <p:ext uri="{D42A27DB-BD31-4B8C-83A1-F6EECF244321}">
                <p14:modId xmlns:p14="http://schemas.microsoft.com/office/powerpoint/2010/main" val="2157879785"/>
              </p:ex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spid="_x0000_s15426" name="oleObj" r:id="rId3" imgW="0" imgH="0" progId="TCLayout.ActiveDocument.1">
                  <p:embed/>
                </p:oleObj>
              </mc:Choice>
              <mc:Fallback>
                <p:oleObj name="oleObj" r:id="rId3" imgW="0" imgH="0" progId="TCLayout.ActiveDocument.1">
                  <p:embed/>
                  <p:pic>
                    <p:nvPicPr>
                      <p:cNvPr id="3" name="Object 2"/>
                      <p:cNvPicPr/>
                      <p:nvPr/>
                    </p:nvPicPr>
                    <p:blipFill>
                      <a:blip r:embed="rId4"/>
                      <a:stretch/>
                    </p:blipFill>
                    <p:spPr bwMode="auto">
                      <a:xfrm>
                        <a:off x="2118" y="1589"/>
                        <a:ext cx="2116" cy="1587"/>
                      </a:xfrm>
                      <a:prstGeom prst="rect">
                        <a:avLst/>
                      </a:prstGeom>
                    </p:spPr>
                  </p:pic>
                </p:oleObj>
              </mc:Fallback>
            </mc:AlternateContent>
          </a:graphicData>
        </a:graphic>
      </p:graphicFrame>
      <p:sp>
        <p:nvSpPr>
          <p:cNvPr id="23" name="Title 1"/>
          <p:cNvSpPr>
            <a:spLocks noGrp="1"/>
          </p:cNvSpPr>
          <p:nvPr>
            <p:ph type="title" hasCustomPrompt="1"/>
          </p:nvPr>
        </p:nvSpPr>
        <p:spPr bwMode="auto">
          <a:xfrm>
            <a:off x="550863" y="347087"/>
            <a:ext cx="11098211" cy="625331"/>
          </a:xfrm>
        </p:spPr>
        <p:txBody>
          <a:bodyPr/>
          <a:lstStyle>
            <a:lvl1pPr>
              <a:defRPr/>
            </a:lvl1pPr>
          </a:lstStyle>
          <a:p>
            <a:pPr>
              <a:defRPr/>
            </a:pPr>
            <a:r>
              <a:rPr lang="en-GB"/>
              <a:t>Title</a:t>
            </a:r>
          </a:p>
        </p:txBody>
      </p:sp>
      <p:sp>
        <p:nvSpPr>
          <p:cNvPr id="24" name="Text Placeholder 6"/>
          <p:cNvSpPr>
            <a:spLocks noGrp="1"/>
          </p:cNvSpPr>
          <p:nvPr>
            <p:ph type="body" sz="quarter" idx="10" hasCustomPrompt="1"/>
          </p:nvPr>
        </p:nvSpPr>
        <p:spPr bwMode="auto">
          <a:xfrm>
            <a:off x="534191" y="1048416"/>
            <a:ext cx="11098211" cy="492647"/>
          </a:xfrm>
        </p:spPr>
        <p:txBody>
          <a:bodyPr/>
          <a:lstStyle>
            <a:lvl1pPr>
              <a:defRPr sz="2800" b="0" i="0">
                <a:solidFill>
                  <a:schemeClr val="bg2"/>
                </a:solidFill>
                <a:latin typeface="+mj-lt"/>
                <a:cs typeface="Taviraj Medium"/>
              </a:defRPr>
            </a:lvl1pPr>
          </a:lstStyle>
          <a:p>
            <a:pPr lvl="0">
              <a:defRPr/>
            </a:pPr>
            <a:r>
              <a:rPr lang="en-GB"/>
              <a:t>Subtitle 1</a:t>
            </a:r>
            <a:endParaRPr/>
          </a:p>
        </p:txBody>
      </p:sp>
      <p:sp>
        <p:nvSpPr>
          <p:cNvPr id="25" name="Text Placeholder 8"/>
          <p:cNvSpPr>
            <a:spLocks noGrp="1"/>
          </p:cNvSpPr>
          <p:nvPr>
            <p:ph type="body" sz="quarter" idx="11" hasCustomPrompt="1"/>
          </p:nvPr>
        </p:nvSpPr>
        <p:spPr bwMode="auto">
          <a:xfrm>
            <a:off x="550863" y="1617061"/>
            <a:ext cx="11098211" cy="325438"/>
          </a:xfrm>
        </p:spPr>
        <p:txBody>
          <a:bodyPr/>
          <a:lstStyle>
            <a:lvl1pPr>
              <a:defRPr sz="2100" b="0" i="0">
                <a:latin typeface="+mj-lt"/>
                <a:cs typeface="Taviraj Medium"/>
              </a:defRPr>
            </a:lvl1pPr>
            <a:lvl2pPr>
              <a:defRPr/>
            </a:lvl2pPr>
          </a:lstStyle>
          <a:p>
            <a:pPr lvl="0">
              <a:defRPr/>
            </a:pPr>
            <a:r>
              <a:rPr lang="en-GB"/>
              <a:t>Subtitle 2</a:t>
            </a:r>
            <a:endParaRPr/>
          </a:p>
        </p:txBody>
      </p:sp>
      <p:sp>
        <p:nvSpPr>
          <p:cNvPr id="11" name="Text Placeholder 13"/>
          <p:cNvSpPr>
            <a:spLocks noGrp="1"/>
          </p:cNvSpPr>
          <p:nvPr>
            <p:ph type="body" sz="quarter" idx="15" hasCustomPrompt="1"/>
          </p:nvPr>
        </p:nvSpPr>
        <p:spPr bwMode="auto">
          <a:xfrm>
            <a:off x="550863" y="2999350"/>
            <a:ext cx="5337050" cy="2552701"/>
          </a:xfrm>
        </p:spPr>
        <p:txBody>
          <a:bodyPr/>
          <a:lstStyle>
            <a:lvl1pPr marL="0" indent="0">
              <a:spcBef>
                <a:spcPts val="0"/>
              </a:spcBef>
              <a:spcAft>
                <a:spcPts val="600"/>
              </a:spcAft>
              <a:defRPr sz="1300" b="0" i="0">
                <a:latin typeface="+mn-lt"/>
              </a:defRPr>
            </a:lvl1pPr>
            <a:lvl2pPr marL="140400" indent="-140400">
              <a:spcBef>
                <a:spcPts val="0"/>
              </a:spcBef>
              <a:spcAft>
                <a:spcPts val="600"/>
              </a:spcAft>
              <a:buFont typeface="Arial"/>
              <a:buChar char="•"/>
              <a:defRPr lang="fr-FR" sz="1300" b="0" i="0">
                <a:solidFill>
                  <a:srgbClr val="1C385B"/>
                </a:solidFill>
                <a:latin typeface="+mn-lt"/>
                <a:ea typeface="+mn-ea"/>
                <a:cs typeface="+mn-cs"/>
              </a:defRPr>
            </a:lvl2pPr>
          </a:lstStyle>
          <a:p>
            <a:pPr lvl="0">
              <a:defRPr/>
            </a:pPr>
            <a:r>
              <a:rPr lang="en-GB"/>
              <a:t>Text 1</a:t>
            </a:r>
            <a:endParaRPr/>
          </a:p>
          <a:p>
            <a:pPr marL="140400" lvl="1" indent="-140400" algn="l" defTabSz="914400">
              <a:spcBef>
                <a:spcPts val="0"/>
              </a:spcBef>
              <a:buFont typeface="Arial"/>
              <a:buChar char="•"/>
              <a:defRPr/>
            </a:pPr>
            <a:r>
              <a:rPr lang="en-GB"/>
              <a:t>Text 2</a:t>
            </a:r>
            <a:endParaRPr/>
          </a:p>
        </p:txBody>
      </p:sp>
      <p:sp>
        <p:nvSpPr>
          <p:cNvPr id="12" name="Text Placeholder 13"/>
          <p:cNvSpPr>
            <a:spLocks noGrp="1"/>
          </p:cNvSpPr>
          <p:nvPr>
            <p:ph type="body" sz="quarter" idx="16" hasCustomPrompt="1"/>
          </p:nvPr>
        </p:nvSpPr>
        <p:spPr bwMode="auto">
          <a:xfrm>
            <a:off x="6295352" y="2999350"/>
            <a:ext cx="5337050" cy="2552701"/>
          </a:xfrm>
        </p:spPr>
        <p:txBody>
          <a:bodyPr/>
          <a:lstStyle>
            <a:lvl1pPr marL="0" indent="0" algn="l" defTabSz="914400">
              <a:spcBef>
                <a:spcPts val="0"/>
              </a:spcBef>
              <a:spcAft>
                <a:spcPts val="600"/>
              </a:spcAft>
              <a:buFont typeface="Arial"/>
              <a:buNone/>
              <a:defRPr lang="fr-FR" sz="1300" b="0" i="0">
                <a:solidFill>
                  <a:srgbClr val="1C385B"/>
                </a:solidFill>
                <a:latin typeface="+mn-lt"/>
                <a:ea typeface="+mn-ea"/>
                <a:cs typeface="+mn-cs"/>
              </a:defRPr>
            </a:lvl1pPr>
            <a:lvl2pPr marL="140400" indent="-140400" algn="l" defTabSz="914400">
              <a:spcBef>
                <a:spcPts val="0"/>
              </a:spcBef>
              <a:buFont typeface="Arial"/>
              <a:buChar char="•"/>
              <a:defRPr lang="fr-FR" sz="1300" b="0" i="0">
                <a:solidFill>
                  <a:srgbClr val="1C385B"/>
                </a:solidFill>
                <a:latin typeface="+mn-lt"/>
                <a:ea typeface="+mn-ea"/>
                <a:cs typeface="+mn-cs"/>
              </a:defRPr>
            </a:lvl2pPr>
          </a:lstStyle>
          <a:p>
            <a:pPr lvl="0">
              <a:defRPr/>
            </a:pPr>
            <a:r>
              <a:rPr lang="en-GB"/>
              <a:t>Text 1</a:t>
            </a:r>
            <a:endParaRPr/>
          </a:p>
          <a:p>
            <a:pPr marL="140400" lvl="1" indent="-140400" algn="l" defTabSz="914400">
              <a:spcBef>
                <a:spcPts val="0"/>
              </a:spcBef>
              <a:buFont typeface="Arial"/>
              <a:buChar char="•"/>
              <a:defRPr/>
            </a:pPr>
            <a:r>
              <a:rPr lang="en-GB"/>
              <a:t>Text 2</a:t>
            </a:r>
            <a:endParaRPr/>
          </a:p>
        </p:txBody>
      </p:sp>
      <p:sp>
        <p:nvSpPr>
          <p:cNvPr id="13" name="Text Placeholder 8"/>
          <p:cNvSpPr>
            <a:spLocks noGrp="1"/>
          </p:cNvSpPr>
          <p:nvPr>
            <p:ph type="body" sz="quarter" idx="17" hasCustomPrompt="1"/>
          </p:nvPr>
        </p:nvSpPr>
        <p:spPr bwMode="auto">
          <a:xfrm>
            <a:off x="550863" y="2080176"/>
            <a:ext cx="11098211" cy="325438"/>
          </a:xfrm>
        </p:spPr>
        <p:txBody>
          <a:bodyPr/>
          <a:lstStyle>
            <a:lvl1pPr marL="0" marR="0" indent="0" algn="l" defTabSz="914400">
              <a:lnSpc>
                <a:spcPct val="100000"/>
              </a:lnSpc>
              <a:spcBef>
                <a:spcPts val="600"/>
              </a:spcBef>
              <a:spcAft>
                <a:spcPts val="1200"/>
              </a:spcAft>
              <a:buClrTx/>
              <a:buSzTx/>
              <a:buFont typeface="Arial"/>
              <a:buNone/>
              <a:defRPr lang="en-GB" sz="1800" b="0" i="0" u="none" strike="noStrike" cap="none" spc="0">
                <a:ln>
                  <a:noFill/>
                </a:ln>
                <a:solidFill>
                  <a:schemeClr val="tx1"/>
                </a:solidFill>
                <a:latin typeface="+mn-lt"/>
              </a:defRPr>
            </a:lvl1pPr>
            <a:lvl2pPr>
              <a:defRPr/>
            </a:lvl2pPr>
          </a:lstStyle>
          <a:p>
            <a:pPr marL="228600">
              <a:spcAft>
                <a:spcPts val="0"/>
              </a:spcAft>
              <a:defRPr/>
            </a:pPr>
            <a:r>
              <a:rPr lang="en-GB" sz="2000">
                <a:latin typeface="Montserrat Light"/>
                <a:ea typeface="Calibri"/>
                <a:cs typeface="Times New Roman"/>
              </a:rPr>
              <a:t>Em autem etus. Ipiciun delectius. </a:t>
            </a:r>
            <a:r>
              <a:rPr lang="fr-FR" sz="2000">
                <a:latin typeface="Montserrat Light"/>
                <a:ea typeface="Calibri"/>
                <a:cs typeface="Times New Roman"/>
              </a:rPr>
              <a:t>Peribus sus et faccuptiant iusape eseque nihiliquam que quunt, conectustrum reriore rferit quis molorec tatist qui a incti ute cumetum </a:t>
            </a:r>
            <a:endParaRPr lang="en-GB"/>
          </a:p>
        </p:txBody>
      </p:sp>
      <p:sp>
        <p:nvSpPr>
          <p:cNvPr id="2" name="Espace réservé du pied de page 1"/>
          <p:cNvSpPr>
            <a:spLocks noGrp="1"/>
          </p:cNvSpPr>
          <p:nvPr>
            <p:ph type="ftr" sz="quarter" idx="18"/>
          </p:nvPr>
        </p:nvSpPr>
        <p:spPr bwMode="auto">
          <a:xfrm>
            <a:off x="1663698" y="6145788"/>
            <a:ext cx="8839201" cy="365125"/>
          </a:xfrm>
          <a:prstGeom prst="rect">
            <a:avLst/>
          </a:prstGeom>
        </p:spPr>
        <p:txBody>
          <a:bodyPr/>
          <a:lstStyle/>
          <a:p>
            <a:pPr>
              <a:defRPr/>
            </a:pPr>
            <a:endParaRPr lang="fr-FR"/>
          </a:p>
        </p:txBody>
      </p:sp>
      <p:sp>
        <p:nvSpPr>
          <p:cNvPr id="4" name="Espace réservé du numéro de diapositive 3"/>
          <p:cNvSpPr>
            <a:spLocks noGrp="1"/>
          </p:cNvSpPr>
          <p:nvPr>
            <p:ph type="sldNum" sz="quarter" idx="19"/>
          </p:nvPr>
        </p:nvSpPr>
        <p:spPr bwMode="auto"/>
        <p:txBody>
          <a:bodyPr/>
          <a:lstStyle/>
          <a:p>
            <a:pPr>
              <a:defRPr/>
            </a:pPr>
            <a:fld id="{75420585-EF40-544B-9E2D-31F92701F945}" type="slidenum">
              <a:rPr lang="en-US"/>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PhAnim="0" preserve="1" userDrawn="1">
  <p:cSld name="2 - Title and 2 Columns">
    <p:spTree>
      <p:nvGrpSpPr>
        <p:cNvPr id="1" name=""/>
        <p:cNvGrpSpPr/>
        <p:nvPr/>
      </p:nvGrpSpPr>
      <p:grpSpPr bwMode="auto">
        <a:xfrm>
          <a:off x="0" y="0"/>
          <a:ext cx="0" cy="0"/>
          <a:chOff x="0" y="0"/>
          <a:chExt cx="0" cy="0"/>
        </a:xfrm>
      </p:grpSpPr>
      <p:graphicFrame>
        <p:nvGraphicFramePr>
          <p:cNvPr id="5" name="Object 4"/>
          <p:cNvGraphicFramePr>
            <a:graphicFrameLocks noChangeAspect="1"/>
          </p:cNvGraphicFramePr>
          <p:nvPr>
            <p:extLst>
              <p:ext uri="{D42A27DB-BD31-4B8C-83A1-F6EECF244321}">
                <p14:modId xmlns:p14="http://schemas.microsoft.com/office/powerpoint/2010/main" val="2157879785"/>
              </p:ex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spid="_x0000_s16450" name="oleObj" r:id="rId3" imgW="0" imgH="0" progId="TCLayout.ActiveDocument.1">
                  <p:embed/>
                </p:oleObj>
              </mc:Choice>
              <mc:Fallback>
                <p:oleObj name="oleObj" r:id="rId3" imgW="0" imgH="0" progId="TCLayout.ActiveDocument.1">
                  <p:embed/>
                  <p:pic>
                    <p:nvPicPr>
                      <p:cNvPr id="5" name="Object 4"/>
                      <p:cNvPicPr/>
                      <p:nvPr/>
                    </p:nvPicPr>
                    <p:blipFill>
                      <a:blip r:embed="rId4"/>
                      <a:stretch/>
                    </p:blipFill>
                    <p:spPr bwMode="auto">
                      <a:xfrm>
                        <a:off x="2118" y="1589"/>
                        <a:ext cx="2116" cy="1587"/>
                      </a:xfrm>
                      <a:prstGeom prst="rect">
                        <a:avLst/>
                      </a:prstGeom>
                    </p:spPr>
                  </p:pic>
                </p:oleObj>
              </mc:Fallback>
            </mc:AlternateContent>
          </a:graphicData>
        </a:graphic>
      </p:graphicFrame>
      <p:sp>
        <p:nvSpPr>
          <p:cNvPr id="11" name="Title 1"/>
          <p:cNvSpPr>
            <a:spLocks noGrp="1"/>
          </p:cNvSpPr>
          <p:nvPr>
            <p:ph type="title" hasCustomPrompt="1"/>
          </p:nvPr>
        </p:nvSpPr>
        <p:spPr bwMode="auto">
          <a:xfrm>
            <a:off x="546893" y="283112"/>
            <a:ext cx="11098213" cy="625331"/>
          </a:xfrm>
        </p:spPr>
        <p:txBody>
          <a:bodyPr/>
          <a:lstStyle>
            <a:lvl1pPr>
              <a:defRPr/>
            </a:lvl1pPr>
          </a:lstStyle>
          <a:p>
            <a:pPr>
              <a:defRPr/>
            </a:pPr>
            <a:r>
              <a:rPr lang="en-GB"/>
              <a:t>Title</a:t>
            </a:r>
          </a:p>
        </p:txBody>
      </p:sp>
      <p:sp>
        <p:nvSpPr>
          <p:cNvPr id="15" name="Text Placeholder 13"/>
          <p:cNvSpPr>
            <a:spLocks noGrp="1"/>
          </p:cNvSpPr>
          <p:nvPr>
            <p:ph type="body" sz="quarter" idx="15" hasCustomPrompt="1"/>
          </p:nvPr>
        </p:nvSpPr>
        <p:spPr bwMode="auto">
          <a:xfrm>
            <a:off x="550861" y="2991284"/>
            <a:ext cx="5337050" cy="2552701"/>
          </a:xfrm>
        </p:spPr>
        <p:txBody>
          <a:bodyPr/>
          <a:lstStyle>
            <a:lvl1pPr marL="0" indent="0">
              <a:spcBef>
                <a:spcPts val="0"/>
              </a:spcBef>
              <a:spcAft>
                <a:spcPts val="600"/>
              </a:spcAft>
              <a:defRPr sz="1300" b="0" i="0">
                <a:latin typeface="+mn-lt"/>
              </a:defRPr>
            </a:lvl1pPr>
            <a:lvl2pPr marL="140400" indent="-140400">
              <a:spcBef>
                <a:spcPts val="0"/>
              </a:spcBef>
              <a:spcAft>
                <a:spcPts val="600"/>
              </a:spcAft>
              <a:buFont typeface="Arial"/>
              <a:buChar char="•"/>
              <a:defRPr lang="fr-FR" sz="1300" b="0" i="0">
                <a:solidFill>
                  <a:schemeClr val="tx1"/>
                </a:solidFill>
                <a:latin typeface="+mn-lt"/>
                <a:ea typeface="+mn-ea"/>
                <a:cs typeface="+mn-cs"/>
              </a:defRPr>
            </a:lvl2pPr>
          </a:lstStyle>
          <a:p>
            <a:pPr lvl="0">
              <a:defRPr/>
            </a:pPr>
            <a:r>
              <a:rPr lang="en-GB"/>
              <a:t>Text 1</a:t>
            </a:r>
            <a:endParaRPr/>
          </a:p>
          <a:p>
            <a:pPr marL="140400" lvl="1" indent="-140400" algn="l" defTabSz="914400">
              <a:spcBef>
                <a:spcPts val="0"/>
              </a:spcBef>
              <a:buFont typeface="Arial"/>
              <a:buChar char="•"/>
              <a:defRPr/>
            </a:pPr>
            <a:r>
              <a:rPr lang="en-GB"/>
              <a:t>Text 2</a:t>
            </a:r>
            <a:endParaRPr/>
          </a:p>
        </p:txBody>
      </p:sp>
      <p:sp>
        <p:nvSpPr>
          <p:cNvPr id="18" name="Text Placeholder 6"/>
          <p:cNvSpPr>
            <a:spLocks noGrp="1"/>
          </p:cNvSpPr>
          <p:nvPr>
            <p:ph type="body" sz="quarter" idx="10" hasCustomPrompt="1"/>
          </p:nvPr>
        </p:nvSpPr>
        <p:spPr bwMode="auto">
          <a:xfrm>
            <a:off x="550861" y="2139080"/>
            <a:ext cx="5337050" cy="492647"/>
          </a:xfrm>
        </p:spPr>
        <p:txBody>
          <a:bodyPr/>
          <a:lstStyle>
            <a:lvl1pPr>
              <a:defRPr sz="2800" b="0" i="0">
                <a:solidFill>
                  <a:schemeClr val="bg2"/>
                </a:solidFill>
                <a:latin typeface="+mj-lt"/>
                <a:cs typeface="Taviraj Medium"/>
              </a:defRPr>
            </a:lvl1pPr>
          </a:lstStyle>
          <a:p>
            <a:pPr lvl="0">
              <a:defRPr/>
            </a:pPr>
            <a:r>
              <a:rPr lang="en-GB"/>
              <a:t>Subtitle 1</a:t>
            </a:r>
            <a:endParaRPr/>
          </a:p>
        </p:txBody>
      </p:sp>
      <p:sp>
        <p:nvSpPr>
          <p:cNvPr id="19" name="Text Placeholder 6"/>
          <p:cNvSpPr>
            <a:spLocks noGrp="1"/>
          </p:cNvSpPr>
          <p:nvPr>
            <p:ph type="body" sz="quarter" idx="17" hasCustomPrompt="1"/>
          </p:nvPr>
        </p:nvSpPr>
        <p:spPr bwMode="auto">
          <a:xfrm>
            <a:off x="6303566" y="2139080"/>
            <a:ext cx="5300537" cy="492647"/>
          </a:xfrm>
        </p:spPr>
        <p:txBody>
          <a:bodyPr/>
          <a:lstStyle>
            <a:lvl1pPr>
              <a:defRPr sz="2800" b="0" i="0">
                <a:solidFill>
                  <a:schemeClr val="bg2"/>
                </a:solidFill>
                <a:latin typeface="+mj-lt"/>
                <a:cs typeface="Taviraj Medium"/>
              </a:defRPr>
            </a:lvl1pPr>
          </a:lstStyle>
          <a:p>
            <a:pPr lvl="0">
              <a:defRPr/>
            </a:pPr>
            <a:r>
              <a:rPr lang="en-GB"/>
              <a:t>Subtitle 2</a:t>
            </a:r>
            <a:endParaRPr/>
          </a:p>
        </p:txBody>
      </p:sp>
      <p:sp>
        <p:nvSpPr>
          <p:cNvPr id="20" name="Text Placeholder 13"/>
          <p:cNvSpPr>
            <a:spLocks noGrp="1"/>
          </p:cNvSpPr>
          <p:nvPr>
            <p:ph type="body" sz="quarter" idx="18" hasCustomPrompt="1"/>
          </p:nvPr>
        </p:nvSpPr>
        <p:spPr bwMode="auto">
          <a:xfrm>
            <a:off x="6304089" y="2991284"/>
            <a:ext cx="5337050" cy="2552701"/>
          </a:xfrm>
        </p:spPr>
        <p:txBody>
          <a:bodyPr vert="horz" lIns="0" tIns="0" rIns="0" bIns="0" rtlCol="0">
            <a:noAutofit/>
          </a:bodyPr>
          <a:lstStyle>
            <a:lvl1pPr>
              <a:spcAft>
                <a:spcPts val="600"/>
              </a:spcAft>
              <a:defRPr lang="fr-FR" sz="1300" b="0" i="0">
                <a:latin typeface="+mn-lt"/>
              </a:defRPr>
            </a:lvl1pPr>
            <a:lvl2pPr>
              <a:spcAft>
                <a:spcPts val="600"/>
              </a:spcAft>
              <a:defRPr lang="fr-FR" sz="1300">
                <a:solidFill>
                  <a:schemeClr val="tx1"/>
                </a:solidFill>
                <a:latin typeface="+mn-lt"/>
              </a:defRPr>
            </a:lvl2pPr>
          </a:lstStyle>
          <a:p>
            <a:pPr lvl="0">
              <a:spcBef>
                <a:spcPts val="0"/>
              </a:spcBef>
              <a:spcAft>
                <a:spcPts val="800"/>
              </a:spcAft>
              <a:defRPr/>
            </a:pPr>
            <a:r>
              <a:rPr lang="en-GB"/>
              <a:t>Text 1</a:t>
            </a:r>
            <a:endParaRPr/>
          </a:p>
          <a:p>
            <a:pPr marL="140400" lvl="1" indent="-140400">
              <a:spcAft>
                <a:spcPts val="800"/>
              </a:spcAft>
              <a:buChar char="•"/>
              <a:defRPr/>
            </a:pPr>
            <a:r>
              <a:rPr lang="en-GB"/>
              <a:t>Text 2</a:t>
            </a:r>
            <a:endParaRPr/>
          </a:p>
        </p:txBody>
      </p:sp>
      <p:sp>
        <p:nvSpPr>
          <p:cNvPr id="4" name="Espace réservé du texte 3"/>
          <p:cNvSpPr>
            <a:spLocks noGrp="1"/>
          </p:cNvSpPr>
          <p:nvPr>
            <p:ph type="body" sz="quarter" idx="19" hasCustomPrompt="1"/>
          </p:nvPr>
        </p:nvSpPr>
        <p:spPr bwMode="auto">
          <a:xfrm>
            <a:off x="542926" y="1092323"/>
            <a:ext cx="10907713" cy="915121"/>
          </a:xfrm>
        </p:spPr>
        <p:txBody>
          <a:bodyPr/>
          <a:lstStyle>
            <a:lvl1pPr algn="l">
              <a:buFontTx/>
              <a:buNone/>
              <a:defRPr sz="2000">
                <a:solidFill>
                  <a:schemeClr val="tx1"/>
                </a:solidFill>
              </a:defRPr>
            </a:lvl1pPr>
            <a:lvl2pPr marL="0" indent="0">
              <a:buNone/>
              <a:defRPr sz="1800">
                <a:latin typeface="Arial"/>
                <a:cs typeface="Arial"/>
              </a:defRPr>
            </a:lvl2pPr>
            <a:lvl4pPr marL="1371600" indent="0">
              <a:buNone/>
              <a:defRPr/>
            </a:lvl4pPr>
          </a:lstStyle>
          <a:p>
            <a:pPr marL="228600" lvl="1">
              <a:spcAft>
                <a:spcPts val="0"/>
              </a:spcAft>
              <a:defRPr/>
            </a:pPr>
            <a:r>
              <a:rPr lang="en-GB" sz="2000">
                <a:latin typeface="Montserrat Light"/>
                <a:ea typeface="Calibri"/>
                <a:cs typeface="Times New Roman"/>
              </a:rPr>
              <a:t>Em autem etus. Ipiciun delectius. </a:t>
            </a:r>
            <a:r>
              <a:rPr lang="fr-FR" sz="2000">
                <a:latin typeface="Montserrat Light"/>
                <a:ea typeface="Calibri"/>
                <a:cs typeface="Times New Roman"/>
              </a:rPr>
              <a:t>Peribus sus et faccuptiant iusape eseque nihiliquam que quunt, conectustrum reriore rferit quis molorec tatist qui a incti ute cumetum </a:t>
            </a:r>
            <a:endParaRPr/>
          </a:p>
        </p:txBody>
      </p:sp>
      <p:sp>
        <p:nvSpPr>
          <p:cNvPr id="2" name="Espace réservé du pied de page 1"/>
          <p:cNvSpPr>
            <a:spLocks noGrp="1"/>
          </p:cNvSpPr>
          <p:nvPr>
            <p:ph type="ftr" sz="quarter" idx="20"/>
          </p:nvPr>
        </p:nvSpPr>
        <p:spPr bwMode="auto">
          <a:xfrm>
            <a:off x="1663698" y="6145788"/>
            <a:ext cx="8839201" cy="365125"/>
          </a:xfrm>
          <a:prstGeom prst="rect">
            <a:avLst/>
          </a:prstGeom>
        </p:spPr>
        <p:txBody>
          <a:bodyPr/>
          <a:lstStyle/>
          <a:p>
            <a:pPr>
              <a:defRPr/>
            </a:pPr>
            <a:endParaRPr lang="fr-FR"/>
          </a:p>
        </p:txBody>
      </p:sp>
      <p:sp>
        <p:nvSpPr>
          <p:cNvPr id="3" name="Espace réservé du numéro de diapositive 2"/>
          <p:cNvSpPr>
            <a:spLocks noGrp="1"/>
          </p:cNvSpPr>
          <p:nvPr>
            <p:ph type="sldNum" sz="quarter" idx="21"/>
          </p:nvPr>
        </p:nvSpPr>
        <p:spPr bwMode="auto"/>
        <p:txBody>
          <a:bodyPr/>
          <a:lstStyle/>
          <a:p>
            <a:pPr>
              <a:defRPr/>
            </a:pPr>
            <a:fld id="{75420585-EF40-544B-9E2D-31F92701F945}" type="slidenum">
              <a:rPr lang="en-US"/>
              <a:t>‹#›</a:t>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PhAnim="0" preserve="1" userDrawn="1">
  <p:cSld name="Title, Content &amp; Graph">
    <p:spTree>
      <p:nvGrpSpPr>
        <p:cNvPr id="1" name=""/>
        <p:cNvGrpSpPr/>
        <p:nvPr/>
      </p:nvGrpSpPr>
      <p:grpSpPr bwMode="auto">
        <a:xfrm>
          <a:off x="0" y="0"/>
          <a:ext cx="0" cy="0"/>
          <a:chOff x="0" y="0"/>
          <a:chExt cx="0" cy="0"/>
        </a:xfrm>
      </p:grpSpPr>
      <p:graphicFrame>
        <p:nvGraphicFramePr>
          <p:cNvPr id="5" name="Object 4"/>
          <p:cNvGraphicFramePr>
            <a:graphicFrameLocks noChangeAspect="1"/>
          </p:cNvGraphicFramePr>
          <p:nvPr>
            <p:extLst>
              <p:ext uri="{D42A27DB-BD31-4B8C-83A1-F6EECF244321}">
                <p14:modId xmlns:p14="http://schemas.microsoft.com/office/powerpoint/2010/main" val="2157879785"/>
              </p:ex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spid="_x0000_s17474" name="oleObj" r:id="rId3" imgW="0" imgH="0" progId="TCLayout.ActiveDocument.1">
                  <p:embed/>
                </p:oleObj>
              </mc:Choice>
              <mc:Fallback>
                <p:oleObj name="oleObj" r:id="rId3" imgW="0" imgH="0" progId="TCLayout.ActiveDocument.1">
                  <p:embed/>
                  <p:pic>
                    <p:nvPicPr>
                      <p:cNvPr id="5" name="Object 4"/>
                      <p:cNvPicPr/>
                      <p:nvPr/>
                    </p:nvPicPr>
                    <p:blipFill>
                      <a:blip r:embed="rId4"/>
                      <a:stretch/>
                    </p:blipFill>
                    <p:spPr bwMode="auto">
                      <a:xfrm>
                        <a:off x="2118" y="1589"/>
                        <a:ext cx="2116" cy="1587"/>
                      </a:xfrm>
                      <a:prstGeom prst="rect">
                        <a:avLst/>
                      </a:prstGeom>
                    </p:spPr>
                  </p:pic>
                </p:oleObj>
              </mc:Fallback>
            </mc:AlternateContent>
          </a:graphicData>
        </a:graphic>
      </p:graphicFrame>
      <p:sp>
        <p:nvSpPr>
          <p:cNvPr id="18" name="Picture Placeholder 14"/>
          <p:cNvSpPr>
            <a:spLocks noGrp="1"/>
          </p:cNvSpPr>
          <p:nvPr>
            <p:ph type="pic" sz="quarter" idx="16"/>
          </p:nvPr>
        </p:nvSpPr>
        <p:spPr bwMode="auto">
          <a:xfrm>
            <a:off x="162532" y="160420"/>
            <a:ext cx="5355952" cy="6529137"/>
          </a:xfrm>
          <a:prstGeom prst="rect">
            <a:avLst/>
          </a:prstGeom>
          <a:solidFill>
            <a:schemeClr val="tx2"/>
          </a:solidFill>
          <a:ln>
            <a:noFill/>
          </a:ln>
        </p:spPr>
        <p:txBody>
          <a:bodyPr anchor="ctr"/>
          <a:lstStyle>
            <a:lvl1pPr algn="ctr">
              <a:defRPr sz="2800" b="0" i="0">
                <a:latin typeface="Montserrat"/>
              </a:defRPr>
            </a:lvl1pPr>
          </a:lstStyle>
          <a:p>
            <a:pPr>
              <a:defRPr/>
            </a:pPr>
            <a:endParaRPr lang="en-GB"/>
          </a:p>
        </p:txBody>
      </p:sp>
      <p:sp>
        <p:nvSpPr>
          <p:cNvPr id="15" name="Title 1"/>
          <p:cNvSpPr>
            <a:spLocks noGrp="1"/>
          </p:cNvSpPr>
          <p:nvPr>
            <p:ph type="title" hasCustomPrompt="1"/>
          </p:nvPr>
        </p:nvSpPr>
        <p:spPr bwMode="auto">
          <a:xfrm>
            <a:off x="6096000" y="360387"/>
            <a:ext cx="5545140" cy="625331"/>
          </a:xfrm>
        </p:spPr>
        <p:txBody>
          <a:bodyPr/>
          <a:lstStyle>
            <a:lvl1pPr>
              <a:defRPr/>
            </a:lvl1pPr>
          </a:lstStyle>
          <a:p>
            <a:pPr>
              <a:defRPr/>
            </a:pPr>
            <a:r>
              <a:rPr lang="en-GB"/>
              <a:t>Title</a:t>
            </a:r>
          </a:p>
        </p:txBody>
      </p:sp>
      <p:sp>
        <p:nvSpPr>
          <p:cNvPr id="16" name="Text Placeholder 6"/>
          <p:cNvSpPr>
            <a:spLocks noGrp="1"/>
          </p:cNvSpPr>
          <p:nvPr>
            <p:ph type="body" sz="quarter" idx="10" hasCustomPrompt="1"/>
          </p:nvPr>
        </p:nvSpPr>
        <p:spPr bwMode="auto">
          <a:xfrm>
            <a:off x="6096000" y="1039644"/>
            <a:ext cx="5545140" cy="492647"/>
          </a:xfrm>
        </p:spPr>
        <p:txBody>
          <a:bodyPr/>
          <a:lstStyle>
            <a:lvl1pPr>
              <a:defRPr sz="2800" b="0" i="0">
                <a:solidFill>
                  <a:schemeClr val="bg2"/>
                </a:solidFill>
                <a:latin typeface="+mj-lt"/>
                <a:cs typeface="Taviraj Medium"/>
              </a:defRPr>
            </a:lvl1pPr>
          </a:lstStyle>
          <a:p>
            <a:pPr lvl="0">
              <a:defRPr/>
            </a:pPr>
            <a:r>
              <a:rPr lang="en-GB"/>
              <a:t>Subtitle 1</a:t>
            </a:r>
            <a:endParaRPr/>
          </a:p>
        </p:txBody>
      </p:sp>
      <p:sp>
        <p:nvSpPr>
          <p:cNvPr id="17" name="Text Placeholder 8"/>
          <p:cNvSpPr>
            <a:spLocks noGrp="1"/>
          </p:cNvSpPr>
          <p:nvPr>
            <p:ph type="body" sz="quarter" idx="11" hasCustomPrompt="1"/>
          </p:nvPr>
        </p:nvSpPr>
        <p:spPr bwMode="auto">
          <a:xfrm>
            <a:off x="6096000" y="1598052"/>
            <a:ext cx="5545140" cy="325438"/>
          </a:xfrm>
        </p:spPr>
        <p:txBody>
          <a:bodyPr/>
          <a:lstStyle>
            <a:lvl1pPr>
              <a:defRPr sz="2100" b="0" i="0">
                <a:latin typeface="+mj-lt"/>
              </a:defRPr>
            </a:lvl1pPr>
            <a:lvl2pPr>
              <a:defRPr/>
            </a:lvl2pPr>
          </a:lstStyle>
          <a:p>
            <a:pPr lvl="0">
              <a:defRPr/>
            </a:pPr>
            <a:r>
              <a:rPr lang="en-GB"/>
              <a:t>Subtitle 2</a:t>
            </a:r>
            <a:endParaRPr/>
          </a:p>
        </p:txBody>
      </p:sp>
      <p:sp>
        <p:nvSpPr>
          <p:cNvPr id="3" name="Content Placeholder 2"/>
          <p:cNvSpPr>
            <a:spLocks noGrp="1"/>
          </p:cNvSpPr>
          <p:nvPr>
            <p:ph sz="quarter" idx="17"/>
          </p:nvPr>
        </p:nvSpPr>
        <p:spPr bwMode="auto">
          <a:xfrm>
            <a:off x="6096001" y="2134595"/>
            <a:ext cx="5545139" cy="3129741"/>
          </a:xfrm>
        </p:spPr>
        <p:txBody>
          <a:bodyPr/>
          <a:lstStyle>
            <a:lvl1pPr>
              <a:defRPr lang="en-US" sz="1400" b="1" i="0" u="none" strike="noStrike" cap="none" spc="0">
                <a:ln>
                  <a:noFill/>
                </a:ln>
                <a:solidFill>
                  <a:schemeClr val="tx1"/>
                </a:solidFill>
                <a:latin typeface="+mn-lt"/>
                <a:ea typeface="+mn-ea"/>
                <a:cs typeface="+mn-cs"/>
              </a:defRPr>
            </a:lvl1pPr>
            <a:lvl2pPr>
              <a:defRPr lang="en-US" sz="1400" b="0" i="0" u="none" strike="noStrike" cap="none" spc="0">
                <a:ln>
                  <a:noFill/>
                </a:ln>
                <a:solidFill>
                  <a:schemeClr val="tx1"/>
                </a:solidFill>
                <a:latin typeface="+mn-lt"/>
                <a:ea typeface="+mn-ea"/>
                <a:cs typeface="+mn-cs"/>
              </a:defRPr>
            </a:lvl2pPr>
            <a:lvl3pPr marL="285750" indent="-285750">
              <a:buFont typeface="Arial"/>
              <a:buChar char="•"/>
              <a:defRPr sz="1400">
                <a:solidFill>
                  <a:schemeClr val="tx1"/>
                </a:solidFill>
                <a:latin typeface="+mn-lt"/>
              </a:defRPr>
            </a:lvl3pPr>
          </a:lstStyle>
          <a:p>
            <a:pPr lvl="0">
              <a:defRPr/>
            </a:pPr>
            <a:r>
              <a:rPr lang="fr-FR"/>
              <a:t>Cliquez pour modifier les styles du texte du masque</a:t>
            </a:r>
            <a:endParaRPr/>
          </a:p>
          <a:p>
            <a:pPr lvl="1">
              <a:defRPr/>
            </a:pPr>
            <a:r>
              <a:rPr lang="fr-FR"/>
              <a:t>Deuxième niveau</a:t>
            </a:r>
            <a:endParaRPr/>
          </a:p>
          <a:p>
            <a:pPr lvl="2">
              <a:defRPr/>
            </a:pPr>
            <a:r>
              <a:rPr lang="fr-FR"/>
              <a:t>Troisième niveau</a:t>
            </a:r>
            <a:endParaRPr/>
          </a:p>
        </p:txBody>
      </p:sp>
      <p:sp>
        <p:nvSpPr>
          <p:cNvPr id="2" name="Espace réservé du pied de page 1"/>
          <p:cNvSpPr>
            <a:spLocks noGrp="1"/>
          </p:cNvSpPr>
          <p:nvPr>
            <p:ph type="ftr" sz="quarter" idx="18"/>
          </p:nvPr>
        </p:nvSpPr>
        <p:spPr bwMode="auto">
          <a:xfrm>
            <a:off x="5518484" y="6145788"/>
            <a:ext cx="4984415" cy="365125"/>
          </a:xfrm>
          <a:prstGeom prst="rect">
            <a:avLst/>
          </a:prstGeom>
        </p:spPr>
        <p:txBody>
          <a:bodyPr/>
          <a:lstStyle/>
          <a:p>
            <a:pPr>
              <a:defRPr/>
            </a:pPr>
            <a:endParaRPr lang="fr-FR"/>
          </a:p>
        </p:txBody>
      </p:sp>
      <p:sp>
        <p:nvSpPr>
          <p:cNvPr id="4" name="Espace réservé du numéro de diapositive 3"/>
          <p:cNvSpPr>
            <a:spLocks noGrp="1"/>
          </p:cNvSpPr>
          <p:nvPr>
            <p:ph type="sldNum" sz="quarter" idx="19"/>
          </p:nvPr>
        </p:nvSpPr>
        <p:spPr bwMode="auto"/>
        <p:txBody>
          <a:bodyPr/>
          <a:lstStyle/>
          <a:p>
            <a:pPr>
              <a:defRPr/>
            </a:pPr>
            <a:fld id="{75420585-EF40-544B-9E2D-31F92701F945}" type="slidenum">
              <a:rPr lang="en-US"/>
              <a:t>‹#›</a:t>
            </a:fld>
            <a:endParaRPr 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PhAnim="0" preserve="1" userDrawn="1">
  <p:cSld name="Title, Content &amp; 2 Images">
    <p:spTree>
      <p:nvGrpSpPr>
        <p:cNvPr id="1" name=""/>
        <p:cNvGrpSpPr/>
        <p:nvPr/>
      </p:nvGrpSpPr>
      <p:grpSpPr bwMode="auto">
        <a:xfrm>
          <a:off x="0" y="0"/>
          <a:ext cx="0" cy="0"/>
          <a:chOff x="0" y="0"/>
          <a:chExt cx="0" cy="0"/>
        </a:xfrm>
      </p:grpSpPr>
      <p:graphicFrame>
        <p:nvGraphicFramePr>
          <p:cNvPr id="4" name="Object 3"/>
          <p:cNvGraphicFramePr>
            <a:graphicFrameLocks noChangeAspect="1"/>
          </p:cNvGraphicFramePr>
          <p:nvPr>
            <p:extLst>
              <p:ext uri="{D42A27DB-BD31-4B8C-83A1-F6EECF244321}">
                <p14:modId xmlns:p14="http://schemas.microsoft.com/office/powerpoint/2010/main" val="2157879785"/>
              </p:ex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spid="_x0000_s18498" name="oleObj" r:id="rId3" imgW="0" imgH="0" progId="TCLayout.ActiveDocument.1">
                  <p:embed/>
                </p:oleObj>
              </mc:Choice>
              <mc:Fallback>
                <p:oleObj name="oleObj" r:id="rId3" imgW="0" imgH="0" progId="TCLayout.ActiveDocument.1">
                  <p:embed/>
                  <p:pic>
                    <p:nvPicPr>
                      <p:cNvPr id="4" name="Object 3"/>
                      <p:cNvPicPr/>
                      <p:nvPr/>
                    </p:nvPicPr>
                    <p:blipFill>
                      <a:blip r:embed="rId4"/>
                      <a:stretch/>
                    </p:blipFill>
                    <p:spPr bwMode="auto">
                      <a:xfrm>
                        <a:off x="2118" y="1589"/>
                        <a:ext cx="2116" cy="1587"/>
                      </a:xfrm>
                      <a:prstGeom prst="rect">
                        <a:avLst/>
                      </a:prstGeom>
                    </p:spPr>
                  </p:pic>
                </p:oleObj>
              </mc:Fallback>
            </mc:AlternateContent>
          </a:graphicData>
        </a:graphic>
      </p:graphicFrame>
      <p:sp>
        <p:nvSpPr>
          <p:cNvPr id="15" name="Picture Placeholder 14"/>
          <p:cNvSpPr>
            <a:spLocks noGrp="1"/>
          </p:cNvSpPr>
          <p:nvPr>
            <p:ph type="pic" sz="quarter" idx="16"/>
          </p:nvPr>
        </p:nvSpPr>
        <p:spPr bwMode="auto">
          <a:xfrm>
            <a:off x="144881" y="175402"/>
            <a:ext cx="5378416" cy="3237556"/>
          </a:xfrm>
          <a:prstGeom prst="rect">
            <a:avLst/>
          </a:prstGeom>
          <a:solidFill>
            <a:schemeClr val="tx2"/>
          </a:solidFill>
          <a:ln>
            <a:noFill/>
          </a:ln>
        </p:spPr>
        <p:txBody>
          <a:bodyPr anchor="ctr"/>
          <a:lstStyle>
            <a:lvl1pPr algn="ctr">
              <a:defRPr sz="2800" b="0" i="0">
                <a:latin typeface="Montserrat"/>
              </a:defRPr>
            </a:lvl1pPr>
          </a:lstStyle>
          <a:p>
            <a:pPr>
              <a:defRPr/>
            </a:pPr>
            <a:endParaRPr lang="en-GB"/>
          </a:p>
        </p:txBody>
      </p:sp>
      <p:sp>
        <p:nvSpPr>
          <p:cNvPr id="11" name="Picture Placeholder 14"/>
          <p:cNvSpPr>
            <a:spLocks noGrp="1"/>
          </p:cNvSpPr>
          <p:nvPr>
            <p:ph type="pic" sz="quarter" idx="17"/>
          </p:nvPr>
        </p:nvSpPr>
        <p:spPr bwMode="auto">
          <a:xfrm>
            <a:off x="144880" y="3429000"/>
            <a:ext cx="5378417" cy="3237556"/>
          </a:xfrm>
          <a:prstGeom prst="rect">
            <a:avLst/>
          </a:prstGeom>
          <a:solidFill>
            <a:schemeClr val="tx2"/>
          </a:solidFill>
          <a:ln>
            <a:noFill/>
          </a:ln>
        </p:spPr>
        <p:txBody>
          <a:bodyPr anchor="ctr"/>
          <a:lstStyle>
            <a:lvl1pPr algn="ctr">
              <a:defRPr sz="2800" b="0" i="0">
                <a:latin typeface="Montserrat"/>
              </a:defRPr>
            </a:lvl1pPr>
          </a:lstStyle>
          <a:p>
            <a:pPr>
              <a:defRPr/>
            </a:pPr>
            <a:endParaRPr lang="en-GB"/>
          </a:p>
        </p:txBody>
      </p:sp>
      <p:sp>
        <p:nvSpPr>
          <p:cNvPr id="10" name="Title 1"/>
          <p:cNvSpPr>
            <a:spLocks noGrp="1"/>
          </p:cNvSpPr>
          <p:nvPr>
            <p:ph type="title" hasCustomPrompt="1"/>
          </p:nvPr>
        </p:nvSpPr>
        <p:spPr bwMode="auto">
          <a:xfrm>
            <a:off x="6096000" y="396663"/>
            <a:ext cx="5545140" cy="625331"/>
          </a:xfrm>
        </p:spPr>
        <p:txBody>
          <a:bodyPr/>
          <a:lstStyle>
            <a:lvl1pPr>
              <a:defRPr>
                <a:latin typeface="+mj-lt"/>
                <a:cs typeface="Taviraj Medium"/>
              </a:defRPr>
            </a:lvl1pPr>
          </a:lstStyle>
          <a:p>
            <a:pPr>
              <a:defRPr/>
            </a:pPr>
            <a:r>
              <a:rPr lang="en-GB"/>
              <a:t>Title</a:t>
            </a:r>
          </a:p>
        </p:txBody>
      </p:sp>
      <p:sp>
        <p:nvSpPr>
          <p:cNvPr id="12" name="Text Placeholder 6"/>
          <p:cNvSpPr>
            <a:spLocks noGrp="1"/>
          </p:cNvSpPr>
          <p:nvPr>
            <p:ph type="body" sz="quarter" idx="10" hasCustomPrompt="1"/>
          </p:nvPr>
        </p:nvSpPr>
        <p:spPr bwMode="auto">
          <a:xfrm>
            <a:off x="6096000" y="1093526"/>
            <a:ext cx="5545140" cy="492647"/>
          </a:xfrm>
        </p:spPr>
        <p:txBody>
          <a:bodyPr/>
          <a:lstStyle>
            <a:lvl1pPr>
              <a:defRPr sz="2800" b="0" i="0">
                <a:solidFill>
                  <a:schemeClr val="bg2"/>
                </a:solidFill>
                <a:latin typeface="+mj-lt"/>
                <a:cs typeface="Taviraj Medium"/>
              </a:defRPr>
            </a:lvl1pPr>
          </a:lstStyle>
          <a:p>
            <a:pPr lvl="0">
              <a:defRPr/>
            </a:pPr>
            <a:r>
              <a:rPr lang="en-GB"/>
              <a:t>Subtitle 1</a:t>
            </a:r>
            <a:endParaRPr/>
          </a:p>
        </p:txBody>
      </p:sp>
      <p:sp>
        <p:nvSpPr>
          <p:cNvPr id="13" name="Text Placeholder 8"/>
          <p:cNvSpPr>
            <a:spLocks noGrp="1"/>
          </p:cNvSpPr>
          <p:nvPr>
            <p:ph type="body" sz="quarter" idx="11" hasCustomPrompt="1"/>
          </p:nvPr>
        </p:nvSpPr>
        <p:spPr bwMode="auto">
          <a:xfrm>
            <a:off x="6096000" y="1661511"/>
            <a:ext cx="5545140" cy="325438"/>
          </a:xfrm>
        </p:spPr>
        <p:txBody>
          <a:bodyPr/>
          <a:lstStyle>
            <a:lvl1pPr>
              <a:defRPr sz="2100" b="0" i="0">
                <a:latin typeface="+mj-lt"/>
              </a:defRPr>
            </a:lvl1pPr>
            <a:lvl2pPr>
              <a:defRPr/>
            </a:lvl2pPr>
          </a:lstStyle>
          <a:p>
            <a:pPr lvl="0">
              <a:defRPr/>
            </a:pPr>
            <a:r>
              <a:rPr lang="en-GB"/>
              <a:t>Subtitle 2</a:t>
            </a:r>
            <a:endParaRPr/>
          </a:p>
        </p:txBody>
      </p:sp>
      <p:sp>
        <p:nvSpPr>
          <p:cNvPr id="14" name="Content Placeholder 2"/>
          <p:cNvSpPr>
            <a:spLocks noGrp="1"/>
          </p:cNvSpPr>
          <p:nvPr>
            <p:ph sz="quarter" idx="18"/>
          </p:nvPr>
        </p:nvSpPr>
        <p:spPr bwMode="auto">
          <a:xfrm>
            <a:off x="6096001" y="2189953"/>
            <a:ext cx="5545139" cy="3129741"/>
          </a:xfrm>
        </p:spPr>
        <p:txBody>
          <a:bodyPr/>
          <a:lstStyle>
            <a:lvl1pPr>
              <a:defRPr lang="en-US" sz="1400" b="1" i="0" u="none" strike="noStrike" cap="none" spc="0">
                <a:ln>
                  <a:noFill/>
                </a:ln>
                <a:solidFill>
                  <a:schemeClr val="tx1"/>
                </a:solidFill>
                <a:latin typeface="+mn-lt"/>
                <a:ea typeface="+mn-ea"/>
                <a:cs typeface="+mn-cs"/>
              </a:defRPr>
            </a:lvl1pPr>
            <a:lvl2pPr>
              <a:defRPr lang="en-US" sz="1400" b="0" i="0" u="none" strike="noStrike" cap="none" spc="0">
                <a:ln>
                  <a:noFill/>
                </a:ln>
                <a:solidFill>
                  <a:schemeClr val="tx1"/>
                </a:solidFill>
                <a:latin typeface="+mn-lt"/>
                <a:ea typeface="+mn-ea"/>
                <a:cs typeface="+mn-cs"/>
              </a:defRPr>
            </a:lvl2pPr>
            <a:lvl3pPr marL="285750" indent="-285750">
              <a:buFont typeface="Arial"/>
              <a:buChar char="•"/>
              <a:defRPr sz="1400">
                <a:solidFill>
                  <a:schemeClr val="tx1"/>
                </a:solidFill>
                <a:latin typeface="+mn-lt"/>
              </a:defRPr>
            </a:lvl3pPr>
          </a:lstStyle>
          <a:p>
            <a:pPr lvl="0">
              <a:defRPr/>
            </a:pPr>
            <a:r>
              <a:rPr lang="fr-FR"/>
              <a:t>Cliquez pour modifier les styles du texte du masque</a:t>
            </a:r>
            <a:endParaRPr/>
          </a:p>
          <a:p>
            <a:pPr lvl="1">
              <a:defRPr/>
            </a:pPr>
            <a:r>
              <a:rPr lang="fr-FR"/>
              <a:t>Deuxième niveau</a:t>
            </a:r>
            <a:endParaRPr/>
          </a:p>
          <a:p>
            <a:pPr lvl="2">
              <a:defRPr/>
            </a:pPr>
            <a:r>
              <a:rPr lang="fr-FR"/>
              <a:t>Troisième niveau</a:t>
            </a:r>
            <a:endParaRPr/>
          </a:p>
        </p:txBody>
      </p:sp>
      <p:sp>
        <p:nvSpPr>
          <p:cNvPr id="2" name="Espace réservé du pied de page 1"/>
          <p:cNvSpPr>
            <a:spLocks noGrp="1"/>
          </p:cNvSpPr>
          <p:nvPr>
            <p:ph type="ftr" sz="quarter" idx="19"/>
          </p:nvPr>
        </p:nvSpPr>
        <p:spPr bwMode="auto">
          <a:xfrm>
            <a:off x="5523297" y="6145788"/>
            <a:ext cx="4979602" cy="365125"/>
          </a:xfrm>
          <a:prstGeom prst="rect">
            <a:avLst/>
          </a:prstGeom>
        </p:spPr>
        <p:txBody>
          <a:bodyPr/>
          <a:lstStyle/>
          <a:p>
            <a:pPr>
              <a:defRPr/>
            </a:pPr>
            <a:endParaRPr lang="fr-FR"/>
          </a:p>
        </p:txBody>
      </p:sp>
      <p:sp>
        <p:nvSpPr>
          <p:cNvPr id="3" name="Espace réservé du numéro de diapositive 2"/>
          <p:cNvSpPr>
            <a:spLocks noGrp="1"/>
          </p:cNvSpPr>
          <p:nvPr>
            <p:ph type="sldNum" sz="quarter" idx="20"/>
          </p:nvPr>
        </p:nvSpPr>
        <p:spPr bwMode="auto"/>
        <p:txBody>
          <a:bodyPr/>
          <a:lstStyle/>
          <a:p>
            <a:pPr>
              <a:defRPr/>
            </a:pPr>
            <a:fld id="{75420585-EF40-544B-9E2D-31F92701F945}" type="slidenum">
              <a:rPr lang="en-US"/>
              <a:t>‹#›</a:t>
            </a:fld>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PhAnim="0" preserve="1" userDrawn="1">
  <p:cSld name="Title, Content &amp; 1 Image">
    <p:spTree>
      <p:nvGrpSpPr>
        <p:cNvPr id="1" name=""/>
        <p:cNvGrpSpPr/>
        <p:nvPr/>
      </p:nvGrpSpPr>
      <p:grpSpPr bwMode="auto">
        <a:xfrm>
          <a:off x="0" y="0"/>
          <a:ext cx="0" cy="0"/>
          <a:chOff x="0" y="0"/>
          <a:chExt cx="0" cy="0"/>
        </a:xfrm>
      </p:grpSpPr>
      <p:graphicFrame>
        <p:nvGraphicFramePr>
          <p:cNvPr id="4" name="Object 3"/>
          <p:cNvGraphicFramePr>
            <a:graphicFrameLocks noChangeAspect="1"/>
          </p:cNvGraphicFramePr>
          <p:nvPr>
            <p:extLst>
              <p:ext uri="{D42A27DB-BD31-4B8C-83A1-F6EECF244321}">
                <p14:modId xmlns:p14="http://schemas.microsoft.com/office/powerpoint/2010/main" val="2157879785"/>
              </p:ex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spid="_x0000_s19522" name="oleObj" r:id="rId3" imgW="0" imgH="0" progId="TCLayout.ActiveDocument.1">
                  <p:embed/>
                </p:oleObj>
              </mc:Choice>
              <mc:Fallback>
                <p:oleObj name="oleObj" r:id="rId3" imgW="0" imgH="0" progId="TCLayout.ActiveDocument.1">
                  <p:embed/>
                  <p:pic>
                    <p:nvPicPr>
                      <p:cNvPr id="4" name="Object 3"/>
                      <p:cNvPicPr/>
                      <p:nvPr/>
                    </p:nvPicPr>
                    <p:blipFill>
                      <a:blip r:embed="rId4"/>
                      <a:stretch/>
                    </p:blipFill>
                    <p:spPr bwMode="auto">
                      <a:xfrm>
                        <a:off x="2118" y="1589"/>
                        <a:ext cx="2116" cy="1587"/>
                      </a:xfrm>
                      <a:prstGeom prst="rect">
                        <a:avLst/>
                      </a:prstGeom>
                    </p:spPr>
                  </p:pic>
                </p:oleObj>
              </mc:Fallback>
            </mc:AlternateContent>
          </a:graphicData>
        </a:graphic>
      </p:graphicFrame>
      <p:sp>
        <p:nvSpPr>
          <p:cNvPr id="19" name="Chart Placeholder 18"/>
          <p:cNvSpPr>
            <a:spLocks noGrp="1"/>
          </p:cNvSpPr>
          <p:nvPr>
            <p:ph type="chart" sz="quarter" idx="17"/>
          </p:nvPr>
        </p:nvSpPr>
        <p:spPr bwMode="auto">
          <a:xfrm>
            <a:off x="162443" y="176463"/>
            <a:ext cx="5445125" cy="6529136"/>
          </a:xfrm>
          <a:prstGeom prst="rect">
            <a:avLst/>
          </a:prstGeom>
          <a:solidFill>
            <a:schemeClr val="tx2"/>
          </a:solidFill>
          <a:ln/>
        </p:spPr>
        <p:txBody>
          <a:bodyPr anchor="ctr"/>
          <a:lstStyle>
            <a:lvl1pPr algn="ctr">
              <a:defRPr/>
            </a:lvl1pPr>
          </a:lstStyle>
          <a:p>
            <a:pPr>
              <a:defRPr/>
            </a:pPr>
            <a:endParaRPr lang="en-GB"/>
          </a:p>
        </p:txBody>
      </p:sp>
      <p:sp>
        <p:nvSpPr>
          <p:cNvPr id="12" name="Title 1"/>
          <p:cNvSpPr>
            <a:spLocks noGrp="1"/>
          </p:cNvSpPr>
          <p:nvPr>
            <p:ph type="title" hasCustomPrompt="1"/>
          </p:nvPr>
        </p:nvSpPr>
        <p:spPr bwMode="auto">
          <a:xfrm>
            <a:off x="6096000" y="416780"/>
            <a:ext cx="5545140" cy="625331"/>
          </a:xfrm>
        </p:spPr>
        <p:txBody>
          <a:bodyPr/>
          <a:lstStyle>
            <a:lvl1pPr>
              <a:defRPr/>
            </a:lvl1pPr>
          </a:lstStyle>
          <a:p>
            <a:pPr>
              <a:defRPr/>
            </a:pPr>
            <a:r>
              <a:rPr lang="en-GB"/>
              <a:t>Title</a:t>
            </a:r>
          </a:p>
        </p:txBody>
      </p:sp>
      <p:sp>
        <p:nvSpPr>
          <p:cNvPr id="14" name="Text Placeholder 6"/>
          <p:cNvSpPr>
            <a:spLocks noGrp="1"/>
          </p:cNvSpPr>
          <p:nvPr>
            <p:ph type="body" sz="quarter" idx="10" hasCustomPrompt="1"/>
          </p:nvPr>
        </p:nvSpPr>
        <p:spPr bwMode="auto">
          <a:xfrm>
            <a:off x="6096000" y="1109606"/>
            <a:ext cx="5545140" cy="492647"/>
          </a:xfrm>
        </p:spPr>
        <p:txBody>
          <a:bodyPr/>
          <a:lstStyle>
            <a:lvl1pPr>
              <a:defRPr sz="2800" b="0" i="0">
                <a:solidFill>
                  <a:schemeClr val="bg2"/>
                </a:solidFill>
                <a:latin typeface="+mj-lt"/>
                <a:cs typeface="Taviraj Medium"/>
              </a:defRPr>
            </a:lvl1pPr>
          </a:lstStyle>
          <a:p>
            <a:pPr lvl="0">
              <a:defRPr/>
            </a:pPr>
            <a:r>
              <a:rPr lang="en-GB"/>
              <a:t>Subtitle 1</a:t>
            </a:r>
            <a:endParaRPr/>
          </a:p>
        </p:txBody>
      </p:sp>
      <p:sp>
        <p:nvSpPr>
          <p:cNvPr id="15" name="Text Placeholder 8"/>
          <p:cNvSpPr>
            <a:spLocks noGrp="1"/>
          </p:cNvSpPr>
          <p:nvPr>
            <p:ph type="body" sz="quarter" idx="11" hasCustomPrompt="1"/>
          </p:nvPr>
        </p:nvSpPr>
        <p:spPr bwMode="auto">
          <a:xfrm>
            <a:off x="6096000" y="1669748"/>
            <a:ext cx="5545140" cy="325438"/>
          </a:xfrm>
        </p:spPr>
        <p:txBody>
          <a:bodyPr/>
          <a:lstStyle>
            <a:lvl1pPr>
              <a:defRPr sz="2100" b="0" i="0">
                <a:latin typeface="+mj-lt"/>
              </a:defRPr>
            </a:lvl1pPr>
            <a:lvl2pPr>
              <a:defRPr/>
            </a:lvl2pPr>
          </a:lstStyle>
          <a:p>
            <a:pPr lvl="0">
              <a:defRPr/>
            </a:pPr>
            <a:r>
              <a:rPr lang="en-GB"/>
              <a:t>Subtitle 2</a:t>
            </a:r>
            <a:endParaRPr/>
          </a:p>
        </p:txBody>
      </p:sp>
      <p:sp>
        <p:nvSpPr>
          <p:cNvPr id="10" name="Content Placeholder 2"/>
          <p:cNvSpPr>
            <a:spLocks noGrp="1"/>
          </p:cNvSpPr>
          <p:nvPr>
            <p:ph sz="quarter" idx="18"/>
          </p:nvPr>
        </p:nvSpPr>
        <p:spPr bwMode="auto">
          <a:xfrm>
            <a:off x="6096001" y="2155457"/>
            <a:ext cx="5545139" cy="3129741"/>
          </a:xfrm>
        </p:spPr>
        <p:txBody>
          <a:bodyPr/>
          <a:lstStyle>
            <a:lvl1pPr>
              <a:defRPr lang="en-US" sz="1400" b="1" i="0" u="none" strike="noStrike" cap="none" spc="0">
                <a:ln>
                  <a:noFill/>
                </a:ln>
                <a:solidFill>
                  <a:schemeClr val="tx1"/>
                </a:solidFill>
                <a:latin typeface="+mn-lt"/>
                <a:ea typeface="+mn-ea"/>
                <a:cs typeface="+mn-cs"/>
              </a:defRPr>
            </a:lvl1pPr>
            <a:lvl2pPr>
              <a:defRPr lang="en-US" sz="1400" b="0" i="0" u="none" strike="noStrike" cap="none" spc="0">
                <a:ln>
                  <a:noFill/>
                </a:ln>
                <a:solidFill>
                  <a:schemeClr val="tx1"/>
                </a:solidFill>
                <a:latin typeface="+mn-lt"/>
                <a:ea typeface="+mn-ea"/>
                <a:cs typeface="+mn-cs"/>
              </a:defRPr>
            </a:lvl2pPr>
            <a:lvl3pPr marL="285750" indent="-285750">
              <a:buFont typeface="Arial"/>
              <a:buChar char="•"/>
              <a:defRPr sz="1400">
                <a:solidFill>
                  <a:schemeClr val="tx1"/>
                </a:solidFill>
                <a:latin typeface="+mn-lt"/>
              </a:defRPr>
            </a:lvl3pPr>
          </a:lstStyle>
          <a:p>
            <a:pPr lvl="0">
              <a:defRPr/>
            </a:pPr>
            <a:r>
              <a:rPr lang="fr-FR"/>
              <a:t>Cliquez pour modifier les styles du texte du masque</a:t>
            </a:r>
            <a:endParaRPr/>
          </a:p>
          <a:p>
            <a:pPr lvl="1">
              <a:defRPr/>
            </a:pPr>
            <a:r>
              <a:rPr lang="fr-FR"/>
              <a:t>Deuxième niveau</a:t>
            </a:r>
            <a:endParaRPr/>
          </a:p>
          <a:p>
            <a:pPr lvl="2">
              <a:defRPr/>
            </a:pPr>
            <a:r>
              <a:rPr lang="fr-FR"/>
              <a:t>Troisième niveau</a:t>
            </a:r>
            <a:endParaRPr/>
          </a:p>
        </p:txBody>
      </p:sp>
      <p:sp>
        <p:nvSpPr>
          <p:cNvPr id="2" name="Espace réservé du pied de page 1"/>
          <p:cNvSpPr>
            <a:spLocks noGrp="1"/>
          </p:cNvSpPr>
          <p:nvPr>
            <p:ph type="ftr" sz="quarter" idx="19"/>
          </p:nvPr>
        </p:nvSpPr>
        <p:spPr bwMode="auto">
          <a:xfrm>
            <a:off x="5607568" y="6145788"/>
            <a:ext cx="4895331" cy="365125"/>
          </a:xfrm>
          <a:prstGeom prst="rect">
            <a:avLst/>
          </a:prstGeom>
        </p:spPr>
        <p:txBody>
          <a:bodyPr/>
          <a:lstStyle/>
          <a:p>
            <a:pPr>
              <a:defRPr/>
            </a:pPr>
            <a:endParaRPr lang="fr-FR"/>
          </a:p>
        </p:txBody>
      </p:sp>
      <p:sp>
        <p:nvSpPr>
          <p:cNvPr id="3" name="Espace réservé du numéro de diapositive 2"/>
          <p:cNvSpPr>
            <a:spLocks noGrp="1"/>
          </p:cNvSpPr>
          <p:nvPr>
            <p:ph type="sldNum" sz="quarter" idx="20"/>
          </p:nvPr>
        </p:nvSpPr>
        <p:spPr bwMode="auto"/>
        <p:txBody>
          <a:bodyPr/>
          <a:lstStyle/>
          <a:p>
            <a:pPr>
              <a:defRPr/>
            </a:pPr>
            <a:fld id="{75420585-EF40-544B-9E2D-31F92701F945}" type="slidenum">
              <a:rPr lang="en-US"/>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1/2/22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1/2/22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showMasterPhAnim="0" type="title" preserve="1" userDrawn="1">
  <p:cSld name="3_Title Slide 1">
    <p:bg>
      <p:bgPr>
        <a:solidFill>
          <a:schemeClr val="tx1"/>
        </a:solidFill>
        <a:effectLst/>
      </p:bgPr>
    </p:bg>
    <p:spTree>
      <p:nvGrpSpPr>
        <p:cNvPr id="1" name=""/>
        <p:cNvGrpSpPr/>
        <p:nvPr/>
      </p:nvGrpSpPr>
      <p:grpSpPr bwMode="auto">
        <a:xfrm>
          <a:off x="0" y="0"/>
          <a:ext cx="0" cy="0"/>
          <a:chOff x="0" y="0"/>
          <a:chExt cx="0" cy="0"/>
        </a:xfrm>
      </p:grpSpPr>
      <p:sp>
        <p:nvSpPr>
          <p:cNvPr id="6" name="Rectangle 5"/>
          <p:cNvSpPr/>
          <p:nvPr userDrawn="1"/>
        </p:nvSpPr>
        <p:spPr bwMode="auto">
          <a:xfrm>
            <a:off x="0" y="0"/>
            <a:ext cx="12191999" cy="3445471"/>
          </a:xfrm>
          <a:prstGeom prst="rect">
            <a:avLst/>
          </a:prstGeom>
          <a:solidFill>
            <a:schemeClr val="bg2"/>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sz="1600">
              <a:latin typeface="Montserrat"/>
            </a:endParaRPr>
          </a:p>
        </p:txBody>
      </p:sp>
      <p:graphicFrame>
        <p:nvGraphicFramePr>
          <p:cNvPr id="4" name="Object 3"/>
          <p:cNvGraphicFramePr>
            <a:graphicFrameLocks noChangeAspect="1"/>
          </p:cNvGraphicFramePr>
          <p:nvPr>
            <p:extLst>
              <p:ext uri="{D42A27DB-BD31-4B8C-83A1-F6EECF244321}">
                <p14:modId xmlns:p14="http://schemas.microsoft.com/office/powerpoint/2010/main" val="2157879785"/>
              </p:ex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spid="_x0000_s7234" name="oleObj" r:id="rId3" imgW="0" imgH="0" progId="TCLayout.ActiveDocument.1">
                  <p:embed/>
                </p:oleObj>
              </mc:Choice>
              <mc:Fallback>
                <p:oleObj name="oleObj" r:id="rId3" imgW="0" imgH="0" progId="TCLayout.ActiveDocument.1">
                  <p:embed/>
                  <p:pic>
                    <p:nvPicPr>
                      <p:cNvPr id="4" name="Object 3"/>
                      <p:cNvPicPr/>
                      <p:nvPr/>
                    </p:nvPicPr>
                    <p:blipFill>
                      <a:blip r:embed="rId4"/>
                      <a:stretch/>
                    </p:blipFill>
                    <p:spPr bwMode="auto">
                      <a:xfrm>
                        <a:off x="2118" y="1589"/>
                        <a:ext cx="2116" cy="1587"/>
                      </a:xfrm>
                      <a:prstGeom prst="rect">
                        <a:avLst/>
                      </a:prstGeom>
                    </p:spPr>
                  </p:pic>
                </p:oleObj>
              </mc:Fallback>
            </mc:AlternateContent>
          </a:graphicData>
        </a:graphic>
      </p:graphicFrame>
      <p:sp>
        <p:nvSpPr>
          <p:cNvPr id="3" name="Subtitle 2"/>
          <p:cNvSpPr>
            <a:spLocks noGrp="1"/>
          </p:cNvSpPr>
          <p:nvPr userDrawn="1">
            <p:ph type="subTitle" idx="1" hasCustomPrompt="1"/>
          </p:nvPr>
        </p:nvSpPr>
        <p:spPr bwMode="auto">
          <a:xfrm>
            <a:off x="481687" y="3445471"/>
            <a:ext cx="11082379" cy="1373698"/>
          </a:xfrm>
        </p:spPr>
        <p:txBody>
          <a:bodyPr lIns="0" tIns="0" rIns="0" bIns="0">
            <a:noAutofit/>
          </a:bodyPr>
          <a:lstStyle>
            <a:lvl1pPr marL="0" indent="0" algn="l">
              <a:buNone/>
              <a:defRPr sz="3200" b="0" i="0">
                <a:solidFill>
                  <a:schemeClr val="bg2"/>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a:defRPr/>
            </a:pPr>
            <a:r>
              <a:rPr lang="en-GB"/>
              <a:t>Subtitle</a:t>
            </a:r>
            <a:endParaRPr/>
          </a:p>
        </p:txBody>
      </p:sp>
      <p:sp>
        <p:nvSpPr>
          <p:cNvPr id="5" name="ZoneTexte 4"/>
          <p:cNvSpPr txBox="1"/>
          <p:nvPr userDrawn="1"/>
        </p:nvSpPr>
        <p:spPr bwMode="auto">
          <a:xfrm>
            <a:off x="6895652" y="634701"/>
            <a:ext cx="184731" cy="338554"/>
          </a:xfrm>
          <a:prstGeom prst="rect">
            <a:avLst/>
          </a:prstGeom>
          <a:noFill/>
        </p:spPr>
        <p:txBody>
          <a:bodyPr wrap="none" rtlCol="0">
            <a:spAutoFit/>
          </a:bodyPr>
          <a:lstStyle/>
          <a:p>
            <a:pPr>
              <a:defRPr/>
            </a:pPr>
            <a:endParaRPr lang="fr-FR" sz="1600"/>
          </a:p>
        </p:txBody>
      </p:sp>
      <p:sp>
        <p:nvSpPr>
          <p:cNvPr id="2" name="Title 1"/>
          <p:cNvSpPr>
            <a:spLocks noGrp="1"/>
          </p:cNvSpPr>
          <p:nvPr userDrawn="1">
            <p:ph type="ctrTitle" hasCustomPrompt="1"/>
          </p:nvPr>
        </p:nvSpPr>
        <p:spPr bwMode="auto">
          <a:xfrm>
            <a:off x="481688" y="1905136"/>
            <a:ext cx="11082378" cy="1470025"/>
          </a:xfrm>
        </p:spPr>
        <p:txBody>
          <a:bodyPr lIns="0" tIns="0" rIns="0" bIns="0" anchor="b">
            <a:noAutofit/>
          </a:bodyPr>
          <a:lstStyle>
            <a:lvl1pPr algn="l">
              <a:defRPr sz="4800" b="0" i="0" spc="300">
                <a:solidFill>
                  <a:schemeClr val="tx1"/>
                </a:solidFill>
                <a:latin typeface="+mj-lt"/>
                <a:cs typeface="Taviraj Medium"/>
              </a:defRPr>
            </a:lvl1pPr>
          </a:lstStyle>
          <a:p>
            <a:pPr>
              <a:defRPr/>
            </a:pPr>
            <a:r>
              <a:rPr lang="en-GB"/>
              <a:t>Presentation title</a:t>
            </a:r>
            <a:endParaRPr/>
          </a:p>
        </p:txBody>
      </p:sp>
      <p:pic>
        <p:nvPicPr>
          <p:cNvPr id="14" name="Image 13"/>
          <p:cNvPicPr>
            <a:picLocks noChangeAspect="1"/>
          </p:cNvPicPr>
          <p:nvPr userDrawn="1"/>
        </p:nvPicPr>
        <p:blipFill>
          <a:blip r:embed="rId5"/>
          <a:srcRect t="64566"/>
          <a:stretch/>
        </p:blipFill>
        <p:spPr bwMode="auto">
          <a:xfrm>
            <a:off x="-553994" y="6223298"/>
            <a:ext cx="12745993" cy="852627"/>
          </a:xfrm>
          <a:prstGeom prst="rect">
            <a:avLst/>
          </a:prstGeom>
        </p:spPr>
      </p:pic>
      <p:pic>
        <p:nvPicPr>
          <p:cNvPr id="17" name="Image 16"/>
          <p:cNvPicPr>
            <a:picLocks noChangeAspect="1"/>
          </p:cNvPicPr>
          <p:nvPr userDrawn="1"/>
        </p:nvPicPr>
        <p:blipFill>
          <a:blip r:embed="rId5"/>
          <a:srcRect l="4347" t="14218" r="74812" b="39176"/>
          <a:stretch/>
        </p:blipFill>
        <p:spPr bwMode="auto">
          <a:xfrm>
            <a:off x="0" y="489793"/>
            <a:ext cx="2656442" cy="1121492"/>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1/2/22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showMasterPhAnim="0" preserve="1" userDrawn="1">
  <p:cSld name="2. Titre slide 3">
    <p:spTree>
      <p:nvGrpSpPr>
        <p:cNvPr id="1" name=""/>
        <p:cNvGrpSpPr/>
        <p:nvPr/>
      </p:nvGrpSpPr>
      <p:grpSpPr bwMode="auto">
        <a:xfrm>
          <a:off x="0" y="0"/>
          <a:ext cx="0" cy="0"/>
          <a:chOff x="0" y="0"/>
          <a:chExt cx="0" cy="0"/>
        </a:xfrm>
      </p:grpSpPr>
      <p:sp>
        <p:nvSpPr>
          <p:cNvPr id="12" name="Rectangle 11"/>
          <p:cNvSpPr/>
          <p:nvPr userDrawn="1"/>
        </p:nvSpPr>
        <p:spPr bwMode="auto">
          <a:xfrm>
            <a:off x="159132" y="168870"/>
            <a:ext cx="11873735" cy="6520259"/>
          </a:xfrm>
          <a:prstGeom prst="rect">
            <a:avLst/>
          </a:prstGeom>
          <a:solidFill>
            <a:schemeClr val="accent1"/>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600">
              <a:latin typeface="Montserrat"/>
            </a:endParaRPr>
          </a:p>
        </p:txBody>
      </p:sp>
      <p:sp>
        <p:nvSpPr>
          <p:cNvPr id="2" name="Title 1"/>
          <p:cNvSpPr>
            <a:spLocks noGrp="1"/>
          </p:cNvSpPr>
          <p:nvPr>
            <p:ph type="ctrTitle" hasCustomPrompt="1"/>
          </p:nvPr>
        </p:nvSpPr>
        <p:spPr bwMode="auto">
          <a:xfrm>
            <a:off x="589790" y="1692242"/>
            <a:ext cx="9289473" cy="856962"/>
          </a:xfrm>
        </p:spPr>
        <p:txBody>
          <a:bodyPr lIns="0" tIns="0" rIns="0" bIns="0" anchor="b">
            <a:noAutofit/>
          </a:bodyPr>
          <a:lstStyle>
            <a:lvl1pPr algn="l">
              <a:defRPr sz="4000" b="0" i="0">
                <a:solidFill>
                  <a:schemeClr val="tx1"/>
                </a:solidFill>
                <a:latin typeface="+mj-lt"/>
                <a:cs typeface="Taviraj Medium"/>
              </a:defRPr>
            </a:lvl1pPr>
          </a:lstStyle>
          <a:p>
            <a:pPr>
              <a:defRPr/>
            </a:pPr>
            <a:r>
              <a:rPr lang="en-GB"/>
              <a:t>Presentation title</a:t>
            </a:r>
            <a:endParaRPr/>
          </a:p>
        </p:txBody>
      </p:sp>
      <p:sp>
        <p:nvSpPr>
          <p:cNvPr id="3" name="Subtitle 2"/>
          <p:cNvSpPr>
            <a:spLocks noGrp="1"/>
          </p:cNvSpPr>
          <p:nvPr>
            <p:ph type="subTitle" idx="1" hasCustomPrompt="1"/>
          </p:nvPr>
        </p:nvSpPr>
        <p:spPr bwMode="auto">
          <a:xfrm>
            <a:off x="589790" y="2743461"/>
            <a:ext cx="9289472" cy="616569"/>
          </a:xfrm>
        </p:spPr>
        <p:txBody>
          <a:bodyPr lIns="0" tIns="0" rIns="0" bIns="0">
            <a:noAutofit/>
          </a:bodyPr>
          <a:lstStyle>
            <a:lvl1pPr marL="0" indent="0" algn="l">
              <a:buNone/>
              <a:defRPr sz="2800" b="0" i="0">
                <a:solidFill>
                  <a:schemeClr val="bg2"/>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a:defRPr/>
            </a:pPr>
            <a:r>
              <a:rPr lang="en-GB"/>
              <a:t>Subtitle 1</a:t>
            </a:r>
            <a:endParaRPr/>
          </a:p>
        </p:txBody>
      </p:sp>
      <p:sp>
        <p:nvSpPr>
          <p:cNvPr id="4" name="Espace réservé du pied de page 3"/>
          <p:cNvSpPr>
            <a:spLocks noGrp="1"/>
          </p:cNvSpPr>
          <p:nvPr>
            <p:ph type="ftr" sz="quarter" idx="10"/>
          </p:nvPr>
        </p:nvSpPr>
        <p:spPr bwMode="auto">
          <a:xfrm>
            <a:off x="1663698" y="6145788"/>
            <a:ext cx="8839201" cy="365125"/>
          </a:xfrm>
          <a:prstGeom prst="rect">
            <a:avLst/>
          </a:prstGeom>
        </p:spPr>
        <p:txBody>
          <a:bodyPr/>
          <a:lstStyle/>
          <a:p>
            <a:pPr>
              <a:defRPr/>
            </a:pPr>
            <a:endParaRPr lang="fr-FR"/>
          </a:p>
        </p:txBody>
      </p:sp>
      <p:sp>
        <p:nvSpPr>
          <p:cNvPr id="5" name="Espace réservé du numéro de diapositive 4"/>
          <p:cNvSpPr>
            <a:spLocks noGrp="1"/>
          </p:cNvSpPr>
          <p:nvPr>
            <p:ph type="sldNum" sz="quarter" idx="11"/>
          </p:nvPr>
        </p:nvSpPr>
        <p:spPr bwMode="auto"/>
        <p:txBody>
          <a:bodyPr/>
          <a:lstStyle/>
          <a:p>
            <a:pPr>
              <a:defRPr/>
            </a:pPr>
            <a:fld id="{75420585-EF40-544B-9E2D-31F92701F945}" type="slidenum">
              <a:rPr lang="en-US"/>
              <a:t>‹#›</a:t>
            </a:fld>
            <a:endParaRPr lang="en-US"/>
          </a:p>
        </p:txBody>
      </p:sp>
    </p:spTree>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13" Target="../slideLayouts/slideLayout13.xml" Type="http://schemas.openxmlformats.org/officeDocument/2006/relationships/slideLayout" /><Relationship Id="rId18" Target="../slideLayouts/slideLayout18.xml" Type="http://schemas.openxmlformats.org/officeDocument/2006/relationships/slideLayout" /><Relationship Id="rId3" Target="../slideLayouts/slideLayout3.xml" Type="http://schemas.openxmlformats.org/officeDocument/2006/relationships/slideLayout" /><Relationship Id="rId21" Target="../drawings/vmlDrawing1.vml" Type="http://schemas.openxmlformats.org/officeDocument/2006/relationships/vmlDrawing" /><Relationship Id="rId7" Target="../slideLayouts/slideLayout7.xml" Type="http://schemas.openxmlformats.org/officeDocument/2006/relationships/slideLayout" /><Relationship Id="rId12" Target="../slideLayouts/slideLayout12.xml" Type="http://schemas.openxmlformats.org/officeDocument/2006/relationships/slideLayout" /><Relationship Id="rId17" Target="../slideLayouts/slideLayout17.xml" Type="http://schemas.openxmlformats.org/officeDocument/2006/relationships/slideLayout" /><Relationship Id="rId2" Target="../slideLayouts/slideLayout2.xml" Type="http://schemas.openxmlformats.org/officeDocument/2006/relationships/slideLayout" /><Relationship Id="rId16" Target="../slideLayouts/slideLayout16.xml" Type="http://schemas.openxmlformats.org/officeDocument/2006/relationships/slideLayout" /><Relationship Id="rId20" Target="../theme/theme1.xml" Type="http://schemas.openxmlformats.org/officeDocument/2006/relationships/theme"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24" Target="../media/image2.png" Type="http://schemas.openxmlformats.org/officeDocument/2006/relationships/image" /><Relationship Id="rId5" Target="../slideLayouts/slideLayout5.xml" Type="http://schemas.openxmlformats.org/officeDocument/2006/relationships/slideLayout" /><Relationship Id="rId15" Target="../slideLayouts/slideLayout15.xml" Type="http://schemas.openxmlformats.org/officeDocument/2006/relationships/slideLayout" /><Relationship Id="rId23" Target="../media/image1.emf" Type="http://schemas.openxmlformats.org/officeDocument/2006/relationships/image" /><Relationship Id="rId10" Target="../slideLayouts/slideLayout10.xml" Type="http://schemas.openxmlformats.org/officeDocument/2006/relationships/slideLayout" /><Relationship Id="rId19" Target="../slideLayouts/slideLayout19.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 Id="rId14" Target="../slideLayouts/slideLayout14.xml" Type="http://schemas.openxmlformats.org/officeDocument/2006/relationships/slideLayout" /><Relationship Id="rId22" Target="../embeddings/oleObject1.bin" Type="http://schemas.openxmlformats.org/officeDocument/2006/relationships/oleObject" /></Relationships>
</file>

<file path=ppt/slideMasters/slideMaster1.xml><?xml version="1.0" encoding="utf-8"?>
<p:sldMaster xmlns:a="http://schemas.openxmlformats.org/drawingml/2006/main" xmlns:p="http://schemas.openxmlformats.org/presentationml/2006/main" xmlns:r="http://schemas.openxmlformats.org/officeDocument/2006/relationships" preserve="1">
  <p:cSld>
    <p:bg>
      <p:bgPr>
        <a:solidFill>
          <a:schemeClr val="tx1"/>
        </a:solidFill>
        <a:effectLst/>
      </p:bgPr>
    </p:bg>
    <p:spTree>
      <p:nvGrpSpPr>
        <p:cNvPr id="1" name=""/>
        <p:cNvGrpSpPr/>
        <p:nvPr/>
      </p:nvGrpSpPr>
      <p:grpSpPr bwMode="auto">
        <a:xfrm>
          <a:off x="0" y="0"/>
          <a:ext cx="0" cy="0"/>
          <a:chOff x="0" y="0"/>
          <a:chExt cx="0" cy="0"/>
        </a:xfrm>
      </p:grpSpPr>
      <p:sp>
        <p:nvSpPr>
          <p:cNvPr id="6" name="Rectangle 5"/>
          <p:cNvSpPr/>
          <p:nvPr userDrawn="1"/>
        </p:nvSpPr>
        <p:spPr bwMode="auto">
          <a:xfrm>
            <a:off x="159132" y="168870"/>
            <a:ext cx="11873735" cy="6520259"/>
          </a:xfrm>
          <a:prstGeom prst="rect">
            <a:avLst/>
          </a:prstGeom>
          <a:solidFill>
            <a:schemeClr val="accent1"/>
          </a:solidFill>
          <a:ln algn="ctr" cap="flat" cmpd="sng" w="25400">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defRPr/>
            </a:pPr>
            <a:endParaRPr lang="en-US" sz="1600">
              <a:latin typeface="Montserrat"/>
            </a:endParaRPr>
          </a:p>
        </p:txBody>
      </p:sp>
      <p:graphicFrame>
        <p:nvGraphicFramePr>
          <p:cNvPr id="4" name="Object 3"/>
          <p:cNvGraphicFramePr>
            <a:graphicFrameLocks noChangeAspect="1"/>
          </p:cNvGraphicFramePr>
          <p:nvPr>
            <p:extLst>
              <p:ext uri="{D42A27DB-BD31-4B8C-83A1-F6EECF244321}">
                <p14:modId xmlns:p14="http://schemas.microsoft.com/office/powerpoint/2010/main" val="2157879785"/>
              </p:ex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imgH="0" imgW="0" name="oleObj" progId="TCLayout.ActiveDocument.1" spid="_x0000_s1090" r:id="rId22">
                  <p:embed/>
                </p:oleObj>
              </mc:Choice>
              <mc:Fallback>
                <p:oleObj imgH="0" imgW="0" name="oleObj" progId="TCLayout.ActiveDocument.1" r:id="rId22">
                  <p:embed/>
                  <p:pic>
                    <p:nvPicPr>
                      <p:cNvPr id="4" name="Object 3"/>
                      <p:cNvPicPr/>
                      <p:nvPr/>
                    </p:nvPicPr>
                    <p:blipFill>
                      <a:blip r:embed="rId23"/>
                      <a:stretch/>
                    </p:blipFill>
                    <p:spPr bwMode="auto">
                      <a:xfrm>
                        <a:off x="2118" y="1589"/>
                        <a:ext cx="2116" cy="1587"/>
                      </a:xfrm>
                      <a:prstGeom prst="rect">
                        <a:avLst/>
                      </a:prstGeom>
                    </p:spPr>
                  </p:pic>
                </p:oleObj>
              </mc:Fallback>
            </mc:AlternateContent>
          </a:graphicData>
        </a:graphic>
      </p:graphicFrame>
      <p:sp>
        <p:nvSpPr>
          <p:cNvPr id="2" name="Title Placeholder 1"/>
          <p:cNvSpPr>
            <a:spLocks noGrp="1"/>
          </p:cNvSpPr>
          <p:nvPr userDrawn="1">
            <p:ph type="title"/>
          </p:nvPr>
        </p:nvSpPr>
        <p:spPr bwMode="auto">
          <a:xfrm>
            <a:off x="552522" y="410322"/>
            <a:ext cx="11088616" cy="625331"/>
          </a:xfrm>
          <a:prstGeom prst="rect">
            <a:avLst/>
          </a:prstGeom>
        </p:spPr>
        <p:txBody>
          <a:bodyPr anchor="b" bIns="0" lIns="0" rIns="0" rtlCol="0" tIns="0" vert="horz">
            <a:noAutofit/>
          </a:bodyPr>
          <a:lstStyle/>
          <a:p>
            <a:pPr>
              <a:defRPr/>
            </a:pPr>
            <a:r>
              <a:rPr lang="en-GB"/>
              <a:t>Title</a:t>
            </a:r>
            <a:endParaRPr/>
          </a:p>
        </p:txBody>
      </p:sp>
      <p:sp>
        <p:nvSpPr>
          <p:cNvPr id="3" name="Text Placeholder 2"/>
          <p:cNvSpPr>
            <a:spLocks noGrp="1"/>
          </p:cNvSpPr>
          <p:nvPr userDrawn="1">
            <p:ph idx="1" type="body"/>
          </p:nvPr>
        </p:nvSpPr>
        <p:spPr bwMode="auto">
          <a:xfrm>
            <a:off x="552522" y="1168401"/>
            <a:ext cx="11088616" cy="3353082"/>
          </a:xfrm>
          <a:prstGeom prst="rect">
            <a:avLst/>
          </a:prstGeom>
        </p:spPr>
        <p:txBody>
          <a:bodyPr bIns="0" lIns="0" rIns="0" rtlCol="0" tIns="0" vert="horz">
            <a:noAutofit/>
          </a:bodyPr>
          <a:lstStyle/>
          <a:p>
            <a:pPr lvl="0">
              <a:defRPr/>
            </a:pPr>
            <a:r>
              <a:rPr lang="en-GB"/>
              <a:t>Click to edit Master text styles</a:t>
            </a:r>
            <a:endParaRPr/>
          </a:p>
          <a:p>
            <a:pPr lvl="1">
              <a:defRPr/>
            </a:pPr>
            <a:r>
              <a:rPr lang="en-GB"/>
              <a:t>Second level</a:t>
            </a:r>
            <a:endParaRPr/>
          </a:p>
          <a:p>
            <a:pPr lvl="1">
              <a:defRPr/>
            </a:pPr>
            <a:r>
              <a:rPr lang="en-GB"/>
              <a:t>Third level</a:t>
            </a:r>
            <a:endParaRPr/>
          </a:p>
        </p:txBody>
      </p:sp>
      <p:sp>
        <p:nvSpPr>
          <p:cNvPr id="8" name="Espace réservé du pied de page 7"/>
          <p:cNvSpPr>
            <a:spLocks noGrp="1"/>
          </p:cNvSpPr>
          <p:nvPr>
            <p:ph idx="3" sz="quarter" type="ftr"/>
          </p:nvPr>
        </p:nvSpPr>
        <p:spPr bwMode="auto">
          <a:xfrm>
            <a:off x="1894006" y="6173787"/>
            <a:ext cx="8316794" cy="365125"/>
          </a:xfrm>
          <a:prstGeom prst="rect">
            <a:avLst/>
          </a:prstGeom>
        </p:spPr>
        <p:txBody>
          <a:bodyPr anchor="ctr" bIns="45720" lIns="91440" rIns="91440" rtlCol="0" tIns="45720" vert="horz"/>
          <a:lstStyle>
            <a:lvl1pPr algn="l">
              <a:defRPr sz="1100">
                <a:solidFill>
                  <a:schemeClr val="tx1"/>
                </a:solidFill>
              </a:defRPr>
            </a:lvl1pPr>
          </a:lstStyle>
          <a:p>
            <a:pPr>
              <a:defRPr/>
            </a:pPr>
            <a:endParaRPr lang="en-US"/>
          </a:p>
        </p:txBody>
      </p:sp>
      <p:sp>
        <p:nvSpPr>
          <p:cNvPr id="10" name="Espace réservé du numéro de diapositive 9"/>
          <p:cNvSpPr>
            <a:spLocks noGrp="1"/>
          </p:cNvSpPr>
          <p:nvPr>
            <p:ph idx="4" sz="quarter" type="sldNum"/>
          </p:nvPr>
        </p:nvSpPr>
        <p:spPr bwMode="auto">
          <a:xfrm>
            <a:off x="11074400" y="6201466"/>
            <a:ext cx="566738" cy="365125"/>
          </a:xfrm>
          <a:prstGeom prst="rect">
            <a:avLst/>
          </a:prstGeom>
        </p:spPr>
        <p:txBody>
          <a:bodyPr anchor="ctr" bIns="45720" lIns="91440" rIns="91440" rtlCol="0" tIns="45720" vert="horz"/>
          <a:lstStyle>
            <a:lvl1pPr algn="r">
              <a:defRPr sz="1100">
                <a:solidFill>
                  <a:schemeClr val="tx1"/>
                </a:solidFill>
              </a:defRPr>
            </a:lvl1pPr>
          </a:lstStyle>
          <a:p>
            <a:pPr>
              <a:defRPr/>
            </a:pPr>
            <a:fld id="{75420585-EF40-544B-9E2D-31F92701F945}" type="slidenum">
              <a:rPr lang="en-US"/>
              <a:t>‹#›</a:t>
            </a:fld>
            <a:endParaRPr lang="en-US"/>
          </a:p>
        </p:txBody>
      </p:sp>
      <p:pic>
        <p:nvPicPr>
          <p:cNvPr id="7" name="Image 6"/>
          <p:cNvPicPr>
            <a:picLocks noChangeAspect="1"/>
          </p:cNvPicPr>
          <p:nvPr userDrawn="1"/>
        </p:nvPicPr>
        <p:blipFill>
          <a:blip r:embed="rId24"/>
          <a:stretch/>
        </p:blipFill>
        <p:spPr bwMode="auto">
          <a:xfrm>
            <a:off x="213609" y="6043683"/>
            <a:ext cx="1353024" cy="625331"/>
          </a:xfrm>
          <a:prstGeom prst="rect">
            <a:avLst/>
          </a:prstGeom>
        </p:spPr>
      </p:pic>
    </p:spTree>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Lst>
  <p:hf dt="0" hdr="0"/>
  <p:txStyles>
    <p:titleStyle>
      <a:lvl1pPr algn="l" defTabSz="914400">
        <a:spcBef>
          <a:spcPts val="0"/>
        </a:spcBef>
        <a:buNone/>
        <a:defRPr b="0" i="0" sz="3200">
          <a:solidFill>
            <a:schemeClr val="tx1"/>
          </a:solidFill>
          <a:latin typeface="+mj-lt"/>
          <a:ea typeface="+mj-ea"/>
          <a:cs typeface="Taviraj Medium"/>
        </a:defRPr>
      </a:lvl1pPr>
    </p:titleStyle>
    <p:bodyStyle>
      <a:lvl1pPr algn="l" defTabSz="914400" indent="0" marL="0">
        <a:spcBef>
          <a:spcPts val="600"/>
        </a:spcBef>
        <a:spcAft>
          <a:spcPts val="1200"/>
        </a:spcAft>
        <a:buFont typeface="Arial"/>
        <a:buNone/>
        <a:defRPr b="0" i="0" sz="1600">
          <a:solidFill>
            <a:schemeClr val="tx1"/>
          </a:solidFill>
          <a:latin typeface="+mn-lt"/>
          <a:ea typeface="+mn-ea"/>
          <a:cs typeface="+mn-cs"/>
        </a:defRPr>
      </a:lvl1pPr>
      <a:lvl2pPr algn="l" defTabSz="914400" indent="-285750" marL="285750">
        <a:spcBef>
          <a:spcPts val="0"/>
        </a:spcBef>
        <a:spcAft>
          <a:spcPts val="600"/>
        </a:spcAft>
        <a:buFont typeface="Arial"/>
        <a:buChar char="•"/>
        <a:defRPr b="0" i="0" sz="1600">
          <a:solidFill>
            <a:schemeClr val="tx1"/>
          </a:solidFill>
          <a:latin typeface="+mn-lt"/>
          <a:ea typeface="+mn-ea"/>
          <a:cs typeface="+mn-cs"/>
        </a:defRPr>
      </a:lvl2pPr>
      <a:lvl3pPr algn="l" defTabSz="914400" indent="0" marL="0">
        <a:spcBef>
          <a:spcPts val="0"/>
        </a:spcBef>
        <a:spcAft>
          <a:spcPts val="600"/>
        </a:spcAft>
        <a:buFont typeface="Arial"/>
        <a:buNone/>
        <a:defRPr b="0" i="0" sz="1600">
          <a:solidFill>
            <a:schemeClr val="tx1"/>
          </a:solidFill>
          <a:latin typeface="Montserrat Light"/>
          <a:ea typeface="+mn-ea"/>
          <a:cs typeface="+mn-cs"/>
        </a:defRPr>
      </a:lvl3pPr>
      <a:lvl4pPr algn="l" defTabSz="914400" indent="-228600" marL="1600200">
        <a:spcBef>
          <a:spcPts val="0"/>
        </a:spcBef>
        <a:buFont typeface="Arial"/>
        <a:buChar char="–"/>
        <a:defRPr sz="2000">
          <a:solidFill>
            <a:schemeClr val="tx1"/>
          </a:solidFill>
          <a:latin typeface="+mn-lt"/>
          <a:ea typeface="+mn-ea"/>
          <a:cs typeface="+mn-cs"/>
        </a:defRPr>
      </a:lvl4pPr>
      <a:lvl5pPr algn="l" defTabSz="914400" indent="-228600" marL="2057400">
        <a:spcBef>
          <a:spcPts val="0"/>
        </a:spcBef>
        <a:buFont typeface="Arial"/>
        <a:buChar char="»"/>
        <a:defRPr sz="2000">
          <a:solidFill>
            <a:schemeClr val="tx1"/>
          </a:solidFill>
          <a:latin typeface="+mn-lt"/>
          <a:ea typeface="+mn-ea"/>
          <a:cs typeface="+mn-cs"/>
        </a:defRPr>
      </a:lvl5pPr>
      <a:lvl6pPr algn="l" defTabSz="914400" indent="-228600" marL="2514600">
        <a:spcBef>
          <a:spcPts val="0"/>
        </a:spcBef>
        <a:buFont typeface="Arial"/>
        <a:buChar char="•"/>
        <a:defRPr sz="2000">
          <a:solidFill>
            <a:schemeClr val="tx1"/>
          </a:solidFill>
          <a:latin typeface="+mn-lt"/>
          <a:ea typeface="+mn-ea"/>
          <a:cs typeface="+mn-cs"/>
        </a:defRPr>
      </a:lvl6pPr>
      <a:lvl7pPr algn="l" defTabSz="914400" indent="-228600" marL="2971800">
        <a:spcBef>
          <a:spcPts val="0"/>
        </a:spcBef>
        <a:buFont typeface="Arial"/>
        <a:buChar char="•"/>
        <a:defRPr sz="2000">
          <a:solidFill>
            <a:schemeClr val="tx1"/>
          </a:solidFill>
          <a:latin typeface="+mn-lt"/>
          <a:ea typeface="+mn-ea"/>
          <a:cs typeface="+mn-cs"/>
        </a:defRPr>
      </a:lvl7pPr>
      <a:lvl8pPr algn="l" defTabSz="914400" indent="-228600" marL="3429000">
        <a:spcBef>
          <a:spcPts val="0"/>
        </a:spcBef>
        <a:buFont typeface="Arial"/>
        <a:buChar char="•"/>
        <a:defRPr sz="2000">
          <a:solidFill>
            <a:schemeClr val="tx1"/>
          </a:solidFill>
          <a:latin typeface="+mn-lt"/>
          <a:ea typeface="+mn-ea"/>
          <a:cs typeface="+mn-cs"/>
        </a:defRPr>
      </a:lvl8pPr>
      <a:lvl9pPr algn="l" defTabSz="914400" indent="-228600" marL="3886200">
        <a:spcBef>
          <a:spcPts val="0"/>
        </a:spcBef>
        <a:buFont typeface="Arial"/>
        <a:buChar char="•"/>
        <a:defRPr sz="2000">
          <a:solidFill>
            <a:schemeClr val="tx1"/>
          </a:solidFill>
          <a:latin typeface="+mn-lt"/>
          <a:ea typeface="+mn-ea"/>
          <a:cs typeface="+mn-cs"/>
        </a:defRPr>
      </a:lvl9pPr>
    </p:bodyStyle>
    <p:otherStyle>
      <a:defPPr>
        <a:defRPr lang="fr-FR"/>
      </a:defPPr>
      <a:lvl1pPr algn="l" defTabSz="914400" marL="0">
        <a:defRPr sz="1800">
          <a:solidFill>
            <a:schemeClr val="tx1"/>
          </a:solidFill>
          <a:latin typeface="+mn-lt"/>
          <a:ea typeface="+mn-ea"/>
          <a:cs typeface="+mn-cs"/>
        </a:defRPr>
      </a:lvl1pPr>
      <a:lvl2pPr algn="l" defTabSz="914400" marL="457200">
        <a:defRPr sz="1800">
          <a:solidFill>
            <a:schemeClr val="tx1"/>
          </a:solidFill>
          <a:latin typeface="+mn-lt"/>
          <a:ea typeface="+mn-ea"/>
          <a:cs typeface="+mn-cs"/>
        </a:defRPr>
      </a:lvl2pPr>
      <a:lvl3pPr algn="l" defTabSz="914400" marL="914400">
        <a:defRPr sz="1800">
          <a:solidFill>
            <a:schemeClr val="tx1"/>
          </a:solidFill>
          <a:latin typeface="+mn-lt"/>
          <a:ea typeface="+mn-ea"/>
          <a:cs typeface="+mn-cs"/>
        </a:defRPr>
      </a:lvl3pPr>
      <a:lvl4pPr algn="l" defTabSz="914400" marL="1371600">
        <a:defRPr sz="1800">
          <a:solidFill>
            <a:schemeClr val="tx1"/>
          </a:solidFill>
          <a:latin typeface="+mn-lt"/>
          <a:ea typeface="+mn-ea"/>
          <a:cs typeface="+mn-cs"/>
        </a:defRPr>
      </a:lvl4pPr>
      <a:lvl5pPr algn="l" defTabSz="914400" marL="1828800">
        <a:defRPr sz="1800">
          <a:solidFill>
            <a:schemeClr val="tx1"/>
          </a:solidFill>
          <a:latin typeface="+mn-lt"/>
          <a:ea typeface="+mn-ea"/>
          <a:cs typeface="+mn-cs"/>
        </a:defRPr>
      </a:lvl5pPr>
      <a:lvl6pPr algn="l" defTabSz="914400" marL="2286000">
        <a:defRPr sz="1800">
          <a:solidFill>
            <a:schemeClr val="tx1"/>
          </a:solidFill>
          <a:latin typeface="+mn-lt"/>
          <a:ea typeface="+mn-ea"/>
          <a:cs typeface="+mn-cs"/>
        </a:defRPr>
      </a:lvl6pPr>
      <a:lvl7pPr algn="l" defTabSz="914400" marL="2743200">
        <a:defRPr sz="1800">
          <a:solidFill>
            <a:schemeClr val="tx1"/>
          </a:solidFill>
          <a:latin typeface="+mn-lt"/>
          <a:ea typeface="+mn-ea"/>
          <a:cs typeface="+mn-cs"/>
        </a:defRPr>
      </a:lvl7pPr>
      <a:lvl8pPr algn="l" defTabSz="914400" marL="3200400">
        <a:defRPr sz="1800">
          <a:solidFill>
            <a:schemeClr val="tx1"/>
          </a:solidFill>
          <a:latin typeface="+mn-lt"/>
          <a:ea typeface="+mn-ea"/>
          <a:cs typeface="+mn-cs"/>
        </a:defRPr>
      </a:lvl8pPr>
      <a:lvl9pPr algn="l" defTabSz="914400" marL="3657600">
        <a:defRPr sz="180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2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7.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Relationships xmlns="http://schemas.openxmlformats.org/package/2006/relationships"><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pPr lvl="0" indent="0" marL="0">
              <a:buNone/>
            </a:pPr>
            <a:r>
              <a:rPr/>
              <a:t>EF01: Macroeconomics</a:t>
            </a:r>
          </a:p>
        </p:txBody>
      </p:sp>
      <p:sp>
        <p:nvSpPr>
          <p:cNvPr id="3" name="Subtitle 2"/>
          <p:cNvSpPr>
            <a:spLocks noGrp="1"/>
          </p:cNvSpPr>
          <p:nvPr>
            <p:ph idx="1" type="subTitle"/>
          </p:nvPr>
        </p:nvSpPr>
        <p:spPr>
          <a:xfrm>
            <a:off x="1371600" y="2914650"/>
            <a:ext cx="6400800" cy="1314450"/>
          </a:xfrm>
        </p:spPr>
        <p:txBody>
          <a:bodyPr/>
          <a:lstStyle/>
          <a:p>
            <a:pPr lvl="0" indent="0" marL="0">
              <a:buNone/>
            </a:pPr>
            <a:r>
              <a:rPr/>
              <a:t>Aggregate Demand</a:t>
            </a:r>
            <a:br/>
            <a:b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Consumers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Add the two constraint to get:</a:t>
                </a:r>
              </a:p>
              <a:p>
                <a:pPr lvl="0" indent="0" marL="0">
                  <a:buNone/>
                </a:pPr>
                <a14:m>
                  <m:oMathPara xmlns:m="http://schemas.openxmlformats.org/officeDocument/2006/math">
                    <m:oMathParaPr>
                      <m:jc m:val="center"/>
                    </m:oMathParaPr>
                    <m:oMath>
                      <m:sSub>
                        <m:e>
                          <m:r>
                            <m:t>C</m:t>
                          </m:r>
                        </m:e>
                        <m:sub>
                          <m:r>
                            <m:t>1</m:t>
                          </m:r>
                        </m:sub>
                      </m:sSub>
                      <m:sSub>
                        <m:e>
                          <m:r>
                            <m:t>P</m:t>
                          </m:r>
                        </m:e>
                        <m:sub>
                          <m:r>
                            <m:t>1</m:t>
                          </m:r>
                        </m:sub>
                      </m:sSub>
                      <m:d>
                        <m:dPr>
                          <m:begChr m:val="("/>
                          <m:endChr m:val=")"/>
                          <m:sepChr m:val=""/>
                          <m:grow/>
                        </m:dPr>
                        <m:e>
                          <m:r>
                            <m:t>1</m:t>
                          </m:r>
                          <m:r>
                            <m:rPr>
                              <m:sty m:val="p"/>
                            </m:rPr>
                            <m:t>+</m:t>
                          </m:r>
                          <m:r>
                            <m:t>i</m:t>
                          </m:r>
                        </m:e>
                      </m:d>
                      <m:r>
                        <m:rPr>
                          <m:sty m:val="p"/>
                        </m:rPr>
                        <m:t>+</m:t>
                      </m:r>
                      <m:sSub>
                        <m:e>
                          <m:r>
                            <m:t>C</m:t>
                          </m:r>
                        </m:e>
                        <m:sub>
                          <m:r>
                            <m:t>2</m:t>
                          </m:r>
                        </m:sub>
                      </m:sSub>
                      <m:sSub>
                        <m:e>
                          <m:r>
                            <m:t>P</m:t>
                          </m:r>
                        </m:e>
                        <m:sub>
                          <m:r>
                            <m:t>2</m:t>
                          </m:r>
                        </m:sub>
                      </m:sSub>
                      <m:r>
                        <m:rPr>
                          <m:sty m:val="p"/>
                        </m:rPr>
                        <m:t>≤</m:t>
                      </m:r>
                      <m:sSub>
                        <m:e>
                          <m:r>
                            <m:t>Y</m:t>
                          </m:r>
                        </m:e>
                        <m:sub>
                          <m:r>
                            <m:t>1</m:t>
                          </m:r>
                        </m:sub>
                      </m:sSub>
                      <m:sSub>
                        <m:e>
                          <m:r>
                            <m:t>P</m:t>
                          </m:r>
                        </m:e>
                        <m:sub>
                          <m:r>
                            <m:t>1</m:t>
                          </m:r>
                        </m:sub>
                      </m:sSub>
                      <m:d>
                        <m:dPr>
                          <m:begChr m:val="("/>
                          <m:endChr m:val=")"/>
                          <m:sepChr m:val=""/>
                          <m:grow/>
                        </m:dPr>
                        <m:e>
                          <m:r>
                            <m:t>1</m:t>
                          </m:r>
                          <m:r>
                            <m:rPr>
                              <m:sty m:val="p"/>
                            </m:rPr>
                            <m:t>+</m:t>
                          </m:r>
                          <m:r>
                            <m:t>i</m:t>
                          </m:r>
                        </m:e>
                      </m:d>
                      <m:r>
                        <m:rPr>
                          <m:sty m:val="p"/>
                        </m:rPr>
                        <m:t>+</m:t>
                      </m:r>
                      <m:sSub>
                        <m:e>
                          <m:r>
                            <m:t>Y</m:t>
                          </m:r>
                        </m:e>
                        <m:sub>
                          <m:r>
                            <m:t>2</m:t>
                          </m:r>
                        </m:sub>
                      </m:sSub>
                      <m:sSub>
                        <m:e>
                          <m:r>
                            <m:t>P</m:t>
                          </m:r>
                        </m:e>
                        <m:sub>
                          <m:r>
                            <m:t>2</m:t>
                          </m:r>
                        </m:sub>
                      </m:sSub>
                    </m:oMath>
                  </m:oMathPara>
                </a14:m>
              </a:p>
              <a:p>
                <a:pPr lvl="0" indent="0" marL="0">
                  <a:buNone/>
                </a:pPr>
                <a:r>
                  <a:rPr/>
                  <a:t>Divide by </a:t>
                </a:r>
                <a14:m>
                  <m:oMath xmlns:m="http://schemas.openxmlformats.org/officeDocument/2006/math">
                    <m:sSub>
                      <m:e>
                        <m:r>
                          <m:t>P</m:t>
                        </m:r>
                      </m:e>
                      <m:sub>
                        <m:r>
                          <m:t>2</m:t>
                        </m:r>
                      </m:sub>
                    </m:sSub>
                  </m:oMath>
                </a14:m>
              </a:p>
              <a:p>
                <a:pPr lvl="0" indent="0" marL="0">
                  <a:buNone/>
                </a:pPr>
                <a14:m>
                  <m:oMathPara xmlns:m="http://schemas.openxmlformats.org/officeDocument/2006/math">
                    <m:oMathParaPr>
                      <m:jc m:val="center"/>
                    </m:oMathParaPr>
                    <m:oMath>
                      <m:sSub>
                        <m:e>
                          <m:r>
                            <m:t>C</m:t>
                          </m:r>
                        </m:e>
                        <m:sub>
                          <m:r>
                            <m:t>1</m:t>
                          </m:r>
                        </m:sub>
                      </m:sSub>
                      <m:f>
                        <m:fPr>
                          <m:type m:val="bar"/>
                        </m:fPr>
                        <m:num>
                          <m:sSub>
                            <m:e>
                              <m:r>
                                <m:t>P</m:t>
                              </m:r>
                            </m:e>
                            <m:sub>
                              <m:r>
                                <m:t>1</m:t>
                              </m:r>
                            </m:sub>
                          </m:sSub>
                        </m:num>
                        <m:den>
                          <m:sSub>
                            <m:e>
                              <m:r>
                                <m:t>P</m:t>
                              </m:r>
                            </m:e>
                            <m:sub>
                              <m:r>
                                <m:t>2</m:t>
                              </m:r>
                            </m:sub>
                          </m:sSub>
                        </m:den>
                      </m:f>
                      <m:d>
                        <m:dPr>
                          <m:begChr m:val="("/>
                          <m:endChr m:val=")"/>
                          <m:sepChr m:val=""/>
                          <m:grow/>
                        </m:dPr>
                        <m:e>
                          <m:r>
                            <m:t>1</m:t>
                          </m:r>
                          <m:r>
                            <m:rPr>
                              <m:sty m:val="p"/>
                            </m:rPr>
                            <m:t>+</m:t>
                          </m:r>
                          <m:r>
                            <m:t>i</m:t>
                          </m:r>
                        </m:e>
                      </m:d>
                      <m:r>
                        <m:rPr>
                          <m:sty m:val="p"/>
                        </m:rPr>
                        <m:t>+</m:t>
                      </m:r>
                      <m:sSub>
                        <m:e>
                          <m:r>
                            <m:t>C</m:t>
                          </m:r>
                        </m:e>
                        <m:sub>
                          <m:r>
                            <m:t>2</m:t>
                          </m:r>
                        </m:sub>
                      </m:sSub>
                      <m:r>
                        <m:rPr>
                          <m:sty m:val="p"/>
                        </m:rPr>
                        <m:t>≤</m:t>
                      </m:r>
                      <m:sSub>
                        <m:e>
                          <m:r>
                            <m:t>Y</m:t>
                          </m:r>
                        </m:e>
                        <m:sub>
                          <m:r>
                            <m:t>1</m:t>
                          </m:r>
                        </m:sub>
                      </m:sSub>
                      <m:f>
                        <m:fPr>
                          <m:type m:val="bar"/>
                        </m:fPr>
                        <m:num>
                          <m:sSub>
                            <m:e>
                              <m:r>
                                <m:t>P</m:t>
                              </m:r>
                            </m:e>
                            <m:sub>
                              <m:r>
                                <m:t>1</m:t>
                              </m:r>
                            </m:sub>
                          </m:sSub>
                        </m:num>
                        <m:den>
                          <m:sSub>
                            <m:e>
                              <m:r>
                                <m:t>P</m:t>
                              </m:r>
                            </m:e>
                            <m:sub>
                              <m:r>
                                <m:t>2</m:t>
                              </m:r>
                            </m:sub>
                          </m:sSub>
                        </m:den>
                      </m:f>
                      <m:d>
                        <m:dPr>
                          <m:begChr m:val="("/>
                          <m:endChr m:val=")"/>
                          <m:sepChr m:val=""/>
                          <m:grow/>
                        </m:dPr>
                        <m:e>
                          <m:r>
                            <m:t>1</m:t>
                          </m:r>
                          <m:r>
                            <m:rPr>
                              <m:sty m:val="p"/>
                            </m:rPr>
                            <m:t>+</m:t>
                          </m:r>
                          <m:r>
                            <m:t>i</m:t>
                          </m:r>
                        </m:e>
                      </m:d>
                      <m:r>
                        <m:rPr>
                          <m:sty m:val="p"/>
                        </m:rPr>
                        <m:t>+</m:t>
                      </m:r>
                      <m:sSub>
                        <m:e>
                          <m:r>
                            <m:t>Y</m:t>
                          </m:r>
                        </m:e>
                        <m:sub>
                          <m:r>
                            <m:t>2</m:t>
                          </m:r>
                        </m:sub>
                      </m:sSub>
                    </m:oMath>
                  </m:oMathPara>
                </a14:m>
              </a:p>
              <a:p>
                <a:pPr lvl="0" indent="0" marL="0">
                  <a:buNone/>
                </a:pPr>
                <a:r>
                  <a:rPr/>
                  <a:t>And recognize </a:t>
                </a:r>
                <a14:m>
                  <m:oMath xmlns:m="http://schemas.openxmlformats.org/officeDocument/2006/math">
                    <m:r>
                      <m:t>1</m:t>
                    </m:r>
                    <m:r>
                      <m:rPr>
                        <m:sty m:val="p"/>
                      </m:rPr>
                      <m:t>+</m:t>
                    </m:r>
                    <m:r>
                      <m:t>π</m:t>
                    </m:r>
                    <m:r>
                      <m:rPr>
                        <m:sty m:val="p"/>
                      </m:rPr>
                      <m:t>=</m:t>
                    </m:r>
                    <m:f>
                      <m:fPr>
                        <m:type m:val="bar"/>
                      </m:fPr>
                      <m:num>
                        <m:sSub>
                          <m:e>
                            <m:r>
                              <m:t>P</m:t>
                            </m:r>
                          </m:e>
                          <m:sub>
                            <m:r>
                              <m:t>2</m:t>
                            </m:r>
                          </m:sub>
                        </m:sSub>
                      </m:num>
                      <m:den>
                        <m:sSub>
                          <m:e>
                            <m:r>
                              <m:t>P</m:t>
                            </m:r>
                          </m:e>
                          <m:sub>
                            <m:r>
                              <m:t>1</m:t>
                            </m:r>
                          </m:sub>
                        </m:sSub>
                      </m:den>
                    </m:f>
                  </m:oMath>
                </a14:m>
              </a:p>
              <a:p>
                <a:pPr lvl="0" indent="0" marL="0">
                  <a:buNone/>
                </a:pPr>
                <a14:m>
                  <m:oMathPara xmlns:m="http://schemas.openxmlformats.org/officeDocument/2006/math">
                    <m:oMathParaPr>
                      <m:jc m:val="center"/>
                    </m:oMathParaPr>
                    <m:oMath>
                      <m:sSub>
                        <m:e>
                          <m:r>
                            <m:t>C</m:t>
                          </m:r>
                        </m:e>
                        <m:sub>
                          <m:r>
                            <m:t>1</m:t>
                          </m:r>
                        </m:sub>
                      </m:sSub>
                      <m:f>
                        <m:fPr>
                          <m:type m:val="bar"/>
                        </m:fPr>
                        <m:num>
                          <m:r>
                            <m:t>1</m:t>
                          </m:r>
                          <m:r>
                            <m:rPr>
                              <m:sty m:val="p"/>
                            </m:rPr>
                            <m:t>+</m:t>
                          </m:r>
                          <m:r>
                            <m:t>i</m:t>
                          </m:r>
                        </m:num>
                        <m:den>
                          <m:r>
                            <m:t>1</m:t>
                          </m:r>
                          <m:r>
                            <m:rPr>
                              <m:sty m:val="p"/>
                            </m:rPr>
                            <m:t>+</m:t>
                          </m:r>
                          <m:r>
                            <m:t>π</m:t>
                          </m:r>
                        </m:den>
                      </m:f>
                      <m:r>
                        <m:rPr>
                          <m:sty m:val="p"/>
                        </m:rPr>
                        <m:t>+</m:t>
                      </m:r>
                      <m:sSub>
                        <m:e>
                          <m:r>
                            <m:t>C</m:t>
                          </m:r>
                        </m:e>
                        <m:sub>
                          <m:r>
                            <m:t>2</m:t>
                          </m:r>
                        </m:sub>
                      </m:sSub>
                      <m:r>
                        <m:rPr>
                          <m:sty m:val="p"/>
                        </m:rPr>
                        <m:t>≤</m:t>
                      </m:r>
                      <m:sSub>
                        <m:e>
                          <m:r>
                            <m:t>Y</m:t>
                          </m:r>
                        </m:e>
                        <m:sub>
                          <m:r>
                            <m:t>1</m:t>
                          </m:r>
                        </m:sub>
                      </m:sSub>
                      <m:f>
                        <m:fPr>
                          <m:type m:val="bar"/>
                        </m:fPr>
                        <m:num>
                          <m:r>
                            <m:t>1</m:t>
                          </m:r>
                          <m:r>
                            <m:rPr>
                              <m:sty m:val="p"/>
                            </m:rPr>
                            <m:t>+</m:t>
                          </m:r>
                          <m:r>
                            <m:t>i</m:t>
                          </m:r>
                        </m:num>
                        <m:den>
                          <m:r>
                            <m:t>1</m:t>
                          </m:r>
                          <m:r>
                            <m:rPr>
                              <m:sty m:val="p"/>
                            </m:rPr>
                            <m:t>+</m:t>
                          </m:r>
                          <m:r>
                            <m:t>π</m:t>
                          </m:r>
                        </m:den>
                      </m:f>
                      <m:r>
                        <m:rPr>
                          <m:sty m:val="p"/>
                        </m:rPr>
                        <m:t>+</m:t>
                      </m:r>
                      <m:sSub>
                        <m:e>
                          <m:r>
                            <m:t>Y</m:t>
                          </m:r>
                        </m:e>
                        <m:sub>
                          <m:r>
                            <m:t>2</m:t>
                          </m:r>
                        </m:sub>
                      </m:sSub>
                    </m:oMath>
                  </m:oMathPara>
                </a14:m>
              </a:p>
            </p:txBody>
          </p:sp>
        </mc:Choice>
      </mc:AlternateContent>
      <p:sp>
        <p:nvSpPr>
          <p:cNvPr id="5" name="Footer Placeholder 4"/>
          <p:cNvSpPr>
            <a:spLocks noGrp="1"/>
          </p:cNvSpPr>
          <p:nvPr>
            <p:ph idx="11" sz="quarter" type="ftr"/>
          </p:nvPr>
        </p:nvSpPr>
        <p:spPr/>
        <p:txBody>
          <a:bodyPr/>
          <a:lstStyle/>
          <a:p>
            <a:endParaRPr lang="en-US"/>
          </a:p>
        </p:txBody>
      </p:sp>
      <p:sp>
        <p:nvSpPr>
          <p:cNvPr id="6" name="Slide Number Placeholder 5"/>
          <p:cNvSpPr>
            <a:spLocks noGrp="1"/>
          </p:cNvSpPr>
          <p:nvPr>
            <p:ph idx="12" sz="quarter" type="sldNum"/>
          </p:nvPr>
        </p:nvSpPr>
        <p:spPr/>
        <p:txBody>
          <a:bodyPr/>
          <a:lstStyle/>
          <a:p>
            <a:fld id="{C5EF2332-01BF-834F-8236-50238282D533}" type="slidenum">
              <a:rPr lang="en-US" smtClean="0"/>
              <a:t>‹#›</a:t>
            </a:fld>
            <a:endParaRPr lang="en-US"/>
          </a:p>
        </p:txBody>
      </p:sp>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Consumers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spcBef>
                    <a:spcPts val="3000"/>
                  </a:spcBef>
                  <a:buNone/>
                </a:pPr>
                <a:r>
                  <a:rPr b="1"/>
                  <a:t>Intertemporal Budget Constraint</a:t>
                </a:r>
              </a:p>
              <a:p>
                <a:pPr lvl="0" indent="0" marL="0">
                  <a:buNone/>
                </a:pPr>
                <a:r>
                  <a:rPr/>
                  <a:t>Eventually, the intertemporal budget constraint reads:</a:t>
                </a:r>
              </a:p>
              <a:p>
                <a:pPr lvl="0" indent="0" marL="0">
                  <a:buNone/>
                </a:pPr>
                <a14:m>
                  <m:oMathPara xmlns:m="http://schemas.openxmlformats.org/officeDocument/2006/math">
                    <m:oMathParaPr>
                      <m:jc m:val="center"/>
                    </m:oMathParaPr>
                    <m:oMath>
                      <m:sSub>
                        <m:e>
                          <m:r>
                            <m:t>C</m:t>
                          </m:r>
                        </m:e>
                        <m:sub>
                          <m:r>
                            <m:t>1</m:t>
                          </m:r>
                        </m:sub>
                      </m:sSub>
                      <m:d>
                        <m:dPr>
                          <m:begChr m:val="("/>
                          <m:endChr m:val=")"/>
                          <m:sepChr m:val=""/>
                          <m:grow/>
                        </m:dPr>
                        <m:e>
                          <m:r>
                            <m:t>1</m:t>
                          </m:r>
                          <m:r>
                            <m:rPr>
                              <m:sty m:val="p"/>
                            </m:rPr>
                            <m:t>+</m:t>
                          </m:r>
                          <m:r>
                            <m:t>r</m:t>
                          </m:r>
                        </m:e>
                      </m:d>
                      <m:r>
                        <m:rPr>
                          <m:sty m:val="p"/>
                        </m:rPr>
                        <m:t>+</m:t>
                      </m:r>
                      <m:sSub>
                        <m:e>
                          <m:r>
                            <m:t>C</m:t>
                          </m:r>
                        </m:e>
                        <m:sub>
                          <m:r>
                            <m:t>2</m:t>
                          </m:r>
                        </m:sub>
                      </m:sSub>
                      <m:r>
                        <m:rPr>
                          <m:sty m:val="p"/>
                        </m:rPr>
                        <m:t>≤</m:t>
                      </m:r>
                      <m:sSub>
                        <m:e>
                          <m:r>
                            <m:t>Y</m:t>
                          </m:r>
                        </m:e>
                        <m:sub>
                          <m:r>
                            <m:t>1</m:t>
                          </m:r>
                        </m:sub>
                      </m:sSub>
                      <m:d>
                        <m:dPr>
                          <m:begChr m:val="("/>
                          <m:endChr m:val=")"/>
                          <m:sepChr m:val=""/>
                          <m:grow/>
                        </m:dPr>
                        <m:e>
                          <m:r>
                            <m:t>1</m:t>
                          </m:r>
                          <m:r>
                            <m:rPr>
                              <m:sty m:val="p"/>
                            </m:rPr>
                            <m:t>+</m:t>
                          </m:r>
                          <m:r>
                            <m:t>r</m:t>
                          </m:r>
                        </m:e>
                      </m:d>
                      <m:r>
                        <m:rPr>
                          <m:sty m:val="p"/>
                        </m:rPr>
                        <m:t>+</m:t>
                      </m:r>
                      <m:sSub>
                        <m:e>
                          <m:r>
                            <m:t>Y</m:t>
                          </m:r>
                        </m:e>
                        <m:sub>
                          <m:r>
                            <m:t>2</m:t>
                          </m:r>
                        </m:sub>
                      </m:sSub>
                    </m:oMath>
                  </m:oMathPara>
                </a14:m>
              </a:p>
              <a:p>
                <a:pPr lvl="0" indent="0" marL="0">
                  <a:buNone/>
                </a:pPr>
                <a:r>
                  <a:rPr/>
                  <a:t>Right hand side is income and is taken as given.</a:t>
                </a:r>
              </a:p>
              <a:p>
                <a:pPr lvl="0" indent="0" marL="0">
                  <a:buNone/>
                </a:pPr>
                <a:r>
                  <a:rPr/>
                  <a:t>Focus on the left hand side: </a:t>
                </a:r>
                <a14:m>
                  <m:oMath xmlns:m="http://schemas.openxmlformats.org/officeDocument/2006/math">
                    <m:d>
                      <m:dPr>
                        <m:begChr m:val="("/>
                        <m:endChr m:val=")"/>
                        <m:sepChr m:val=""/>
                        <m:grow/>
                      </m:dPr>
                      <m:e>
                        <m:r>
                          <m:t>1</m:t>
                        </m:r>
                        <m:r>
                          <m:rPr>
                            <m:sty m:val="p"/>
                          </m:rPr>
                          <m:t>+</m:t>
                        </m:r>
                        <m:r>
                          <m:t>r</m:t>
                        </m:r>
                      </m:e>
                    </m:d>
                  </m:oMath>
                </a14:m>
                <a:r>
                  <a:rPr/>
                  <a:t> can be understood as the price of today’s consumption goods.</a:t>
                </a:r>
              </a:p>
              <a:p>
                <a:pPr lvl="0" indent="0" marL="0">
                  <a:buNone/>
                </a:pPr>
                <a:r>
                  <a:rPr/>
                  <a:t>What is the effect of higher real interest rate ? – Consumption today is more expensive. – Today’s income is more valuable: it relaxes the budget constraint creating a direct </a:t>
                </a:r>
                <a:r>
                  <a:rPr b="1"/>
                  <a:t>wealth effect</a:t>
                </a:r>
                <a:r>
                  <a:rPr/>
                  <a:t>.</a:t>
                </a:r>
              </a:p>
            </p:txBody>
          </p:sp>
        </mc:Choice>
      </mc:AlternateContent>
      <p:sp>
        <p:nvSpPr>
          <p:cNvPr id="5" name="Footer Placeholder 4"/>
          <p:cNvSpPr>
            <a:spLocks noGrp="1"/>
          </p:cNvSpPr>
          <p:nvPr>
            <p:ph idx="11" sz="quarter" type="ftr"/>
          </p:nvPr>
        </p:nvSpPr>
        <p:spPr/>
        <p:txBody>
          <a:bodyPr/>
          <a:lstStyle/>
          <a:p>
            <a:endParaRPr lang="en-US"/>
          </a:p>
        </p:txBody>
      </p:sp>
      <p:sp>
        <p:nvSpPr>
          <p:cNvPr id="6" name="Slide Number Placeholder 5"/>
          <p:cNvSpPr>
            <a:spLocks noGrp="1"/>
          </p:cNvSpPr>
          <p:nvPr>
            <p:ph idx="12" sz="quarter" type="sldNum"/>
          </p:nvPr>
        </p:nvSpPr>
        <p:spPr/>
        <p:txBody>
          <a:bodyPr/>
          <a:lstStyle/>
          <a:p>
            <a:fld id="{C5EF2332-01BF-834F-8236-50238282D533}" type="slidenum">
              <a:rPr lang="en-US" smtClean="0"/>
              <a:t>‹#›</a:t>
            </a:fld>
            <a:endParaRPr lang="en-US"/>
          </a:p>
        </p:txBody>
      </p:sp>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Consumers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spcBef>
                    <a:spcPts val="3000"/>
                  </a:spcBef>
                  <a:buNone/>
                </a:pPr>
                <a:r>
                  <a:rPr b="1"/>
                  <a:t>Optimal Consumption</a:t>
                </a:r>
              </a:p>
              <a:p>
                <a:pPr lvl="0" indent="0" marL="0">
                  <a:buNone/>
                </a:pPr>
                <a:r>
                  <a:rPr/>
                  <a:t>Use your micro skills to solve:</a:t>
                </a:r>
              </a:p>
              <a:p>
                <a:pPr lvl="0" indent="0" marL="0">
                  <a:buNone/>
                </a:pPr>
                <a14:m>
                  <m:oMathPara xmlns:m="http://schemas.openxmlformats.org/officeDocument/2006/math">
                    <m:oMathParaPr>
                      <m:jc m:val="center"/>
                    </m:oMathParaPr>
                    <m:oMath>
                      <m:r>
                        <m:t>a</m:t>
                      </m:r>
                    </m:oMath>
                  </m:oMathPara>
                </a14:m>
              </a:p>
              <a:p>
                <a:pPr lvl="0" indent="0" marL="0">
                  <a:buNone/>
                </a:pPr>
                <a:r>
                  <a:rPr/>
                  <a:t>The first order condition is:</a:t>
                </a:r>
              </a:p>
              <a:p>
                <a:pPr lvl="0" indent="0" marL="0">
                  <a:buNone/>
                </a:pPr>
                <a14:m>
                  <m:oMathPara xmlns:m="http://schemas.openxmlformats.org/officeDocument/2006/math">
                    <m:oMathParaPr>
                      <m:jc m:val="center"/>
                    </m:oMathParaPr>
                    <m:oMath>
                      <m:r>
                        <m:t>b</m:t>
                      </m:r>
                    </m:oMath>
                  </m:oMathPara>
                </a14:m>
              </a:p>
              <a:p>
                <a:pPr lvl="0" indent="0" marL="0">
                  <a:buNone/>
                </a:pPr>
                <a:r>
                  <a:rPr/>
                  <a:t>Which yields optimality condition:</a:t>
                </a:r>
              </a:p>
              <a:p>
                <a:pPr lvl="0" indent="0" marL="0">
                  <a:buNone/>
                </a:pPr>
                <a14:m>
                  <m:oMathPara xmlns:m="http://schemas.openxmlformats.org/officeDocument/2006/math">
                    <m:oMathParaPr>
                      <m:jc m:val="center"/>
                    </m:oMathParaPr>
                    <m:oMath>
                      <m:r>
                        <m:t>c</m:t>
                      </m:r>
                    </m:oMath>
                  </m:oMathPara>
                </a14:m>
              </a:p>
              <a:p>
                <a:pPr lvl="0" indent="0" marL="0">
                  <a:buNone/>
                </a:pPr>
                <a:r>
                  <a:rPr/>
                  <a:t>In this context, where optimality is intertemporal, it is called the Euler equation.</a:t>
                </a:r>
              </a:p>
              <a:p>
                <a:pPr lvl="0" indent="0" marL="0">
                  <a:buNone/>
                </a:pPr>
                <a:r>
                  <a:rPr/>
                  <a:t>Assuming the intertemporal budget constraint is met (no waste), the desired consumption in period 1 is:</a:t>
                </a:r>
              </a:p>
              <a:p>
                <a:pPr lvl="0" indent="0" marL="0">
                  <a:buNone/>
                </a:pPr>
                <a14:m>
                  <m:oMathPara xmlns:m="http://schemas.openxmlformats.org/officeDocument/2006/math">
                    <m:oMathParaPr>
                      <m:jc m:val="center"/>
                    </m:oMathParaPr>
                    <m:oMath>
                      <m:sSub>
                        <m:e>
                          <m:r>
                            <m:t>C</m:t>
                          </m:r>
                        </m:e>
                        <m:sub>
                          <m:r>
                            <m:t>1</m:t>
                          </m:r>
                        </m:sub>
                      </m:sSub>
                      <m:r>
                        <m:rPr>
                          <m:sty m:val="p"/>
                        </m:rPr>
                        <m:t>=</m:t>
                      </m:r>
                      <m:f>
                        <m:fPr>
                          <m:type m:val="bar"/>
                        </m:fPr>
                        <m:num>
                          <m:r>
                            <m:t>1</m:t>
                          </m:r>
                        </m:num>
                        <m:den>
                          <m:r>
                            <m:t>1</m:t>
                          </m:r>
                          <m:r>
                            <m:rPr>
                              <m:sty m:val="p"/>
                            </m:rPr>
                            <m:t>+</m:t>
                          </m:r>
                          <m:r>
                            <m:t>β</m:t>
                          </m:r>
                        </m:den>
                      </m:f>
                      <m:d>
                        <m:dPr>
                          <m:begChr m:val="("/>
                          <m:endChr m:val=")"/>
                          <m:sepChr m:val=""/>
                          <m:grow/>
                        </m:dPr>
                        <m:e>
                          <m:sSub>
                            <m:e>
                              <m:r>
                                <m:t>Y</m:t>
                              </m:r>
                            </m:e>
                            <m:sub>
                              <m:r>
                                <m:t>1</m:t>
                              </m:r>
                            </m:sub>
                          </m:sSub>
                          <m:r>
                            <m:rPr>
                              <m:sty m:val="p"/>
                            </m:rPr>
                            <m:t>+</m:t>
                          </m:r>
                          <m:f>
                            <m:fPr>
                              <m:type m:val="bar"/>
                            </m:fPr>
                            <m:num>
                              <m:r>
                                <m:t>1</m:t>
                              </m:r>
                            </m:num>
                            <m:den>
                              <m:r>
                                <m:t>1</m:t>
                              </m:r>
                              <m:r>
                                <m:rPr>
                                  <m:sty m:val="p"/>
                                </m:rPr>
                                <m:t>+</m:t>
                              </m:r>
                              <m:r>
                                <m:t>r</m:t>
                              </m:r>
                            </m:den>
                          </m:f>
                          <m:sSub>
                            <m:e>
                              <m:r>
                                <m:t>Y</m:t>
                              </m:r>
                            </m:e>
                            <m:sub>
                              <m:r>
                                <m:t>2</m:t>
                              </m:r>
                            </m:sub>
                          </m:sSub>
                        </m:e>
                      </m:d>
                    </m:oMath>
                  </m:oMathPara>
                </a14:m>
              </a:p>
            </p:txBody>
          </p:sp>
        </mc:Choice>
      </mc:AlternateContent>
      <p:sp>
        <p:nvSpPr>
          <p:cNvPr id="5" name="Footer Placeholder 4"/>
          <p:cNvSpPr>
            <a:spLocks noGrp="1"/>
          </p:cNvSpPr>
          <p:nvPr>
            <p:ph idx="11" sz="quarter" type="ftr"/>
          </p:nvPr>
        </p:nvSpPr>
        <p:spPr/>
        <p:txBody>
          <a:bodyPr/>
          <a:lstStyle/>
          <a:p>
            <a:endParaRPr lang="en-US"/>
          </a:p>
        </p:txBody>
      </p:sp>
      <p:sp>
        <p:nvSpPr>
          <p:cNvPr id="6" name="Slide Number Placeholder 5"/>
          <p:cNvSpPr>
            <a:spLocks noGrp="1"/>
          </p:cNvSpPr>
          <p:nvPr>
            <p:ph idx="12" sz="quarter" type="sldNum"/>
          </p:nvPr>
        </p:nvSpPr>
        <p:spPr/>
        <p:txBody>
          <a:bodyPr/>
          <a:lstStyle/>
          <a:p>
            <a:fld id="{C5EF2332-01BF-834F-8236-50238282D533}" type="slidenum">
              <a:rPr lang="en-US" smtClean="0"/>
              <a:t>‹#›</a:t>
            </a:fld>
            <a:endParaRPr lang="en-US"/>
          </a:p>
        </p:txBody>
      </p:sp>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Ricardian and Keynesian Households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Recall the desired consumption in period </a:t>
                </a:r>
                <a14:m>
                  <m:oMath xmlns:m="http://schemas.openxmlformats.org/officeDocument/2006/math">
                    <m:r>
                      <m:t>t</m:t>
                    </m:r>
                  </m:oMath>
                </a14:m>
              </a:p>
              <a:p>
                <a:pPr lvl="0" indent="0" marL="0">
                  <a:buNone/>
                </a:pPr>
                <a:r>
                  <a:rPr/>
                  <a:t>Two cases</a:t>
                </a:r>
              </a:p>
            </p:txBody>
          </p:sp>
        </mc:Choice>
      </mc:AlternateContent>
      <p:sp>
        <p:nvSpPr>
          <p:cNvPr id="5" name="Footer Placeholder 4"/>
          <p:cNvSpPr>
            <a:spLocks noGrp="1"/>
          </p:cNvSpPr>
          <p:nvPr>
            <p:ph idx="11" sz="quarter" type="ftr"/>
          </p:nvPr>
        </p:nvSpPr>
        <p:spPr/>
        <p:txBody>
          <a:bodyPr/>
          <a:lstStyle/>
          <a:p>
            <a:endParaRPr lang="en-US"/>
          </a:p>
        </p:txBody>
      </p:sp>
      <p:sp>
        <p:nvSpPr>
          <p:cNvPr id="6" name="Slide Number Placeholder 5"/>
          <p:cNvSpPr>
            <a:spLocks noGrp="1"/>
          </p:cNvSpPr>
          <p:nvPr>
            <p:ph idx="12" sz="quarter" type="sldNum"/>
          </p:nvPr>
        </p:nvSpPr>
        <p:spPr/>
        <p:txBody>
          <a:bodyPr/>
          <a:lstStyle/>
          <a:p>
            <a:fld id="{C5EF2332-01BF-834F-8236-50238282D533}" type="slidenum">
              <a:rPr lang="en-US" smtClean="0"/>
              <a:t>‹#›</a:t>
            </a:fld>
            <a:endParaRPr lang="en-US"/>
          </a:p>
        </p:txBody>
      </p:sp>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Ricardian Households</a:t>
            </a:r>
          </a:p>
        </p:txBody>
      </p:sp>
      <p:sp>
        <p:nvSpPr>
          <p:cNvPr id="3" name="Content Placeholder 2"/>
          <p:cNvSpPr>
            <a:spLocks noGrp="1"/>
          </p:cNvSpPr>
          <p:nvPr>
            <p:ph idx="1"/>
          </p:nvPr>
        </p:nvSpPr>
        <p:spPr/>
        <p:txBody>
          <a:bodyPr/>
          <a:lstStyle/>
          <a:p>
            <a:pPr lvl="0" indent="0" marL="0">
              <a:spcBef>
                <a:spcPts val="3000"/>
              </a:spcBef>
              <a:buNone/>
            </a:pPr>
            <a:r>
              <a:rPr b="1"/>
              <a:t>Permanent Income</a:t>
            </a:r>
          </a:p>
        </p:txBody>
      </p:sp>
      <p:sp>
        <p:nvSpPr>
          <p:cNvPr id="5" name="Footer Placeholder 4"/>
          <p:cNvSpPr>
            <a:spLocks noGrp="1"/>
          </p:cNvSpPr>
          <p:nvPr>
            <p:ph idx="11" sz="quarter" type="ftr"/>
          </p:nvPr>
        </p:nvSpPr>
        <p:spPr/>
        <p:txBody>
          <a:bodyPr/>
          <a:lstStyle/>
          <a:p>
            <a:endParaRPr lang="en-US"/>
          </a:p>
        </p:txBody>
      </p:sp>
      <p:sp>
        <p:nvSpPr>
          <p:cNvPr id="6" name="Slide Number Placeholder 5"/>
          <p:cNvSpPr>
            <a:spLocks noGrp="1"/>
          </p:cNvSpPr>
          <p:nvPr>
            <p:ph idx="12" sz="quarter" type="sldNum"/>
          </p:nvPr>
        </p:nvSpPr>
        <p:spPr/>
        <p:txBody>
          <a:bodyPr/>
          <a:lstStyle/>
          <a:p>
            <a:fld id="{C5EF2332-01BF-834F-8236-50238282D533}" type="slidenum">
              <a:rPr lang="en-US" smtClean="0"/>
              <a:t>‹#›</a:t>
            </a:fld>
            <a:endParaRPr lang="en-US"/>
          </a:p>
        </p:txBody>
      </p:sp>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Ricardian Households</a:t>
            </a:r>
          </a:p>
        </p:txBody>
      </p:sp>
      <p:sp>
        <p:nvSpPr>
          <p:cNvPr id="3" name="Content Placeholder 2"/>
          <p:cNvSpPr>
            <a:spLocks noGrp="1"/>
          </p:cNvSpPr>
          <p:nvPr>
            <p:ph idx="1"/>
          </p:nvPr>
        </p:nvSpPr>
        <p:spPr/>
        <p:txBody>
          <a:bodyPr/>
          <a:lstStyle/>
          <a:p>
            <a:pPr lvl="0" indent="0" marL="0">
              <a:spcBef>
                <a:spcPts val="3000"/>
              </a:spcBef>
              <a:buNone/>
            </a:pPr>
            <a:r>
              <a:rPr b="1"/>
              <a:t>Temporary vs Persistent Shocks</a:t>
            </a:r>
          </a:p>
        </p:txBody>
      </p:sp>
      <p:sp>
        <p:nvSpPr>
          <p:cNvPr id="5" name="Footer Placeholder 4"/>
          <p:cNvSpPr>
            <a:spLocks noGrp="1"/>
          </p:cNvSpPr>
          <p:nvPr>
            <p:ph idx="11" sz="quarter" type="ftr"/>
          </p:nvPr>
        </p:nvSpPr>
        <p:spPr/>
        <p:txBody>
          <a:bodyPr/>
          <a:lstStyle/>
          <a:p>
            <a:endParaRPr lang="en-US"/>
          </a:p>
        </p:txBody>
      </p:sp>
      <p:sp>
        <p:nvSpPr>
          <p:cNvPr id="6" name="Slide Number Placeholder 5"/>
          <p:cNvSpPr>
            <a:spLocks noGrp="1"/>
          </p:cNvSpPr>
          <p:nvPr>
            <p:ph idx="12" sz="quarter" type="sldNum"/>
          </p:nvPr>
        </p:nvSpPr>
        <p:spPr/>
        <p:txBody>
          <a:bodyPr/>
          <a:lstStyle/>
          <a:p>
            <a:fld id="{C5EF2332-01BF-834F-8236-50238282D533}" type="slidenum">
              <a:rPr lang="en-US" smtClean="0"/>
              <a:t>‹#›</a:t>
            </a:fld>
            <a:endParaRPr lang="en-US"/>
          </a:p>
        </p:txBody>
      </p:sp>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Ricardian Households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spcBef>
                    <a:spcPts val="3000"/>
                  </a:spcBef>
                  <a:buNone/>
                </a:pPr>
                <a:r>
                  <a:rPr b="1"/>
                  <a:t>Dependence on Interest Rate</a:t>
                </a:r>
              </a:p>
              <a:p>
                <a:pPr lvl="0" indent="0" marL="0">
                  <a:buNone/>
                </a:pPr>
                <a:r>
                  <a:rPr/>
                  <a:t>So far we have focused on the effect on consumption of income changes. From the consumption formula we can easily deduce the reaction of the two kinds of agents to a change in interest rate</a:t>
                </a:r>
              </a:p>
              <a:p>
                <a:pPr lvl="0"/>
                <a:r>
                  <a:rPr/>
                  <a:t>Ricardian </a:t>
                </a:r>
                <a14:m>
                  <m:oMath xmlns:m="http://schemas.openxmlformats.org/officeDocument/2006/math">
                    <m:sSub>
                      <m:e>
                        <m:r>
                          <m:t>C</m:t>
                        </m:r>
                      </m:e>
                      <m:sub>
                        <m:r>
                          <m:t>1</m:t>
                        </m:r>
                      </m:sub>
                    </m:sSub>
                    <m:r>
                      <m:rPr>
                        <m:sty m:val="p"/>
                      </m:rPr>
                      <m:t>=</m:t>
                    </m:r>
                    <m:f>
                      <m:fPr>
                        <m:type m:val="bar"/>
                      </m:fPr>
                      <m:num>
                        <m:r>
                          <m:t>1</m:t>
                        </m:r>
                      </m:num>
                      <m:den>
                        <m:r>
                          <m:t>1</m:t>
                        </m:r>
                        <m:r>
                          <m:rPr>
                            <m:sty m:val="p"/>
                          </m:rPr>
                          <m:t>+</m:t>
                        </m:r>
                        <m:r>
                          <m:t>β</m:t>
                        </m:r>
                      </m:den>
                    </m:f>
                    <m:d>
                      <m:dPr>
                        <m:begChr m:val="("/>
                        <m:endChr m:val=")"/>
                        <m:sepChr m:val=""/>
                        <m:grow/>
                      </m:dPr>
                      <m:e>
                        <m:sSub>
                          <m:e>
                            <m:r>
                              <m:t>Y</m:t>
                            </m:r>
                          </m:e>
                          <m:sub>
                            <m:r>
                              <m:t>1</m:t>
                            </m:r>
                          </m:sub>
                        </m:sSub>
                        <m:r>
                          <m:rPr>
                            <m:sty m:val="p"/>
                          </m:rPr>
                          <m:t>+</m:t>
                        </m:r>
                        <m:f>
                          <m:fPr>
                            <m:type m:val="bar"/>
                          </m:fPr>
                          <m:num>
                            <m:r>
                              <m:t>1</m:t>
                            </m:r>
                          </m:num>
                          <m:den>
                            <m:r>
                              <m:t>1</m:t>
                            </m:r>
                            <m:r>
                              <m:rPr>
                                <m:sty m:val="p"/>
                              </m:rPr>
                              <m:t>+</m:t>
                            </m:r>
                            <m:r>
                              <m:t>r</m:t>
                            </m:r>
                          </m:den>
                        </m:f>
                        <m:sSub>
                          <m:e>
                            <m:r>
                              <m:t>Y</m:t>
                            </m:r>
                          </m:e>
                          <m:sub>
                            <m:r>
                              <m:t>2</m:t>
                            </m:r>
                          </m:sub>
                        </m:sSub>
                      </m:e>
                    </m:d>
                  </m:oMath>
                </a14:m>
              </a:p>
              <a:p>
                <a:pPr lvl="1"/>
                <a:r>
                  <a:rPr/>
                  <a:t>when interest rate increases the value of future income is reduced (today’s income can be saved at a higher i.r.) the value of permanent income is lower</a:t>
                </a:r>
              </a:p>
              <a:p>
                <a:pPr lvl="1"/>
                <a:r>
                  <a:rPr/>
                  <a:t>agents consume less: </a:t>
                </a:r>
                <a:r>
                  <a:rPr i="1"/>
                  <a:t>consumption depends negatively on interest rate</a:t>
                </a:r>
              </a:p>
              <a:p>
                <a:pPr lvl="0"/>
                <a:r>
                  <a:rPr/>
                  <a:t>Keynesian households: </a:t>
                </a:r>
                <a14:m>
                  <m:oMath xmlns:m="http://schemas.openxmlformats.org/officeDocument/2006/math">
                    <m:sSub>
                      <m:e>
                        <m:r>
                          <m:t>C</m:t>
                        </m:r>
                      </m:e>
                      <m:sub>
                        <m:r>
                          <m:t>1</m:t>
                        </m:r>
                      </m:sub>
                    </m:sSub>
                    <m:r>
                      <m:rPr>
                        <m:sty m:val="p"/>
                      </m:rPr>
                      <m:t>=</m:t>
                    </m:r>
                    <m:sSub>
                      <m:e>
                        <m:r>
                          <m:t>Y</m:t>
                        </m:r>
                      </m:e>
                      <m:sub>
                        <m:r>
                          <m:t>1</m:t>
                        </m:r>
                      </m:sub>
                    </m:sSub>
                  </m:oMath>
                </a14:m>
              </a:p>
              <a:p>
                <a:pPr lvl="1"/>
                <a:r>
                  <a:rPr/>
                  <a:t>consumption does not react at all to interest rate</a:t>
                </a:r>
              </a:p>
            </p:txBody>
          </p:sp>
        </mc:Choice>
      </mc:AlternateContent>
      <p:sp>
        <p:nvSpPr>
          <p:cNvPr id="5" name="Footer Placeholder 4"/>
          <p:cNvSpPr>
            <a:spLocks noGrp="1"/>
          </p:cNvSpPr>
          <p:nvPr>
            <p:ph idx="11" sz="quarter" type="ftr"/>
          </p:nvPr>
        </p:nvSpPr>
        <p:spPr/>
        <p:txBody>
          <a:bodyPr/>
          <a:lstStyle/>
          <a:p>
            <a:endParaRPr lang="en-US"/>
          </a:p>
        </p:txBody>
      </p:sp>
      <p:sp>
        <p:nvSpPr>
          <p:cNvPr id="6" name="Slide Number Placeholder 5"/>
          <p:cNvSpPr>
            <a:spLocks noGrp="1"/>
          </p:cNvSpPr>
          <p:nvPr>
            <p:ph idx="12" sz="quarter" type="sldNum"/>
          </p:nvPr>
        </p:nvSpPr>
        <p:spPr/>
        <p:txBody>
          <a:bodyPr/>
          <a:lstStyle/>
          <a:p>
            <a:fld id="{C5EF2332-01BF-834F-8236-50238282D533}" type="slidenum">
              <a:rPr lang="en-US" smtClean="0"/>
              <a:t>‹#›</a:t>
            </a:fld>
            <a:endParaRPr lang="en-US"/>
          </a:p>
        </p:txBody>
      </p:sp>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Household’s behaviour</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The setup with two periods, was slightly simplified w.r.t. to a full-fledged new Keynesian model:</a:t>
                </a:r>
              </a:p>
              <a:p>
                <a:pPr lvl="0"/>
                <a:r>
                  <a:rPr/>
                  <a:t>Two periods instead of many periods</a:t>
                </a:r>
              </a:p>
              <a:p>
                <a:pPr lvl="0"/>
                <a:r>
                  <a:rPr/>
                  <a:t>Many periods would yield objective </a:t>
                </a:r>
                <a14:m>
                  <m:oMath xmlns:m="http://schemas.openxmlformats.org/officeDocument/2006/math">
                    <m:nary>
                      <m:naryPr>
                        <m:chr m:val="∑"/>
                        <m:limLoc m:val="undOvr"/>
                        <m:subHide m:val="0"/>
                        <m:supHide m:val="1"/>
                      </m:naryPr>
                      <m:sub>
                        <m:r>
                          <m:t>t</m:t>
                        </m:r>
                        <m:r>
                          <m:rPr>
                            <m:sty m:val="p"/>
                          </m:rPr>
                          <m:t>≥</m:t>
                        </m:r>
                        <m:r>
                          <m:t>0</m:t>
                        </m:r>
                      </m:sub>
                      <m:sup>
                        <m:r>
                          <m:t>​</m:t>
                        </m:r>
                      </m:sup>
                      <m:e>
                        <m:sSup>
                          <m:e>
                            <m:r>
                              <m:t>β</m:t>
                            </m:r>
                          </m:e>
                          <m:sup>
                            <m:r>
                              <m:t>t</m:t>
                            </m:r>
                          </m:sup>
                        </m:sSup>
                      </m:e>
                    </m:nary>
                    <m:r>
                      <m:rPr>
                        <m:sty m:val="p"/>
                      </m:rPr>
                      <m:t>log</m:t>
                    </m:r>
                    <m:d>
                      <m:dPr>
                        <m:begChr m:val="("/>
                        <m:endChr m:val=")"/>
                        <m:sepChr m:val=""/>
                        <m:grow/>
                      </m:dPr>
                      <m:e>
                        <m:sSub>
                          <m:e>
                            <m:r>
                              <m:t>C</m:t>
                            </m:r>
                          </m:e>
                          <m:sub>
                            <m:r>
                              <m:t>t</m:t>
                            </m:r>
                          </m:sub>
                        </m:sSub>
                      </m:e>
                    </m:d>
                  </m:oMath>
                </a14:m>
              </a:p>
              <a:p>
                <a:pPr lvl="0"/>
                <a:r>
                  <a:rPr/>
                  <a:t>… and permanent income </a:t>
                </a:r>
                <a14:m>
                  <m:oMath xmlns:m="http://schemas.openxmlformats.org/officeDocument/2006/math">
                    <m:r>
                      <m:t>P</m:t>
                    </m:r>
                    <m:r>
                      <m:t>I</m:t>
                    </m:r>
                    <m:r>
                      <m:rPr>
                        <m:sty m:val="p"/>
                      </m:rPr>
                      <m:t>=</m:t>
                    </m:r>
                    <m:r>
                      <m:rPr>
                        <m:sty m:val="p"/>
                      </m:rPr>
                      <m:t>.</m:t>
                    </m:r>
                    <m:r>
                      <m:rPr>
                        <m:sty m:val="p"/>
                      </m:rPr>
                      <m:t>.</m:t>
                    </m:r>
                    <m:r>
                      <m:rPr>
                        <m:sty m:val="p"/>
                      </m:rPr>
                      <m:t>.</m:t>
                    </m:r>
                    <m:r>
                      <m:rPr>
                        <m:sty m:val="p"/>
                      </m:rPr>
                      <m:t>.</m:t>
                    </m:r>
                  </m:oMath>
                </a14:m>
              </a:p>
              <a:p>
                <a:pPr lvl="0"/>
                <a:r>
                  <a:rPr/>
                  <a:t>… But agents would still consume a fraction of their permanent income</a:t>
                </a:r>
              </a:p>
              <a:p>
                <a:pPr lvl="0"/>
                <a:r>
                  <a:rPr/>
                  <a:t>Agents take their decisions in an uncertain environment and are averse to risk</a:t>
                </a:r>
              </a:p>
              <a:p>
                <a:pPr lvl="0"/>
                <a:r>
                  <a:rPr/>
                  <a:t>Increased uncertainty decrease consumption today because of the desire to hold precautionary savings</a:t>
                </a:r>
              </a:p>
            </p:txBody>
          </p:sp>
        </mc:Choice>
      </mc:AlternateContent>
      <p:sp>
        <p:nvSpPr>
          <p:cNvPr id="5" name="Footer Placeholder 4"/>
          <p:cNvSpPr>
            <a:spLocks noGrp="1"/>
          </p:cNvSpPr>
          <p:nvPr>
            <p:ph idx="11" sz="quarter" type="ftr"/>
          </p:nvPr>
        </p:nvSpPr>
        <p:spPr/>
        <p:txBody>
          <a:bodyPr/>
          <a:lstStyle/>
          <a:p>
            <a:endParaRPr lang="en-US"/>
          </a:p>
        </p:txBody>
      </p:sp>
      <p:sp>
        <p:nvSpPr>
          <p:cNvPr id="6" name="Slide Number Placeholder 5"/>
          <p:cNvSpPr>
            <a:spLocks noGrp="1"/>
          </p:cNvSpPr>
          <p:nvPr>
            <p:ph idx="12" sz="quarter" type="sldNum"/>
          </p:nvPr>
        </p:nvSpPr>
        <p:spPr/>
        <p:txBody>
          <a:bodyPr/>
          <a:lstStyle/>
          <a:p>
            <a:fld id="{C5EF2332-01BF-834F-8236-50238282D533}" type="slidenum">
              <a:rPr lang="en-US" smtClean="0"/>
              <a:t>‹#›</a:t>
            </a:fld>
            <a:endParaRPr lang="en-US"/>
          </a:p>
        </p:txBody>
      </p:sp>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Aggregate consumption</a:t>
            </a:r>
          </a:p>
        </p:txBody>
      </p:sp>
      <p:sp>
        <p:nvSpPr>
          <p:cNvPr id="3" name="Content Placeholder 2"/>
          <p:cNvSpPr>
            <a:spLocks noGrp="1"/>
          </p:cNvSpPr>
          <p:nvPr>
            <p:ph idx="1"/>
          </p:nvPr>
        </p:nvSpPr>
        <p:spPr/>
        <p:txBody>
          <a:bodyPr/>
          <a:lstStyle/>
          <a:p>
            <a:pPr lvl="0" indent="0" marL="0">
              <a:spcBef>
                <a:spcPts val="3000"/>
              </a:spcBef>
              <a:buNone/>
            </a:pPr>
            <a:r>
              <a:rPr b="1"/>
              <a:t>… calculations are obsolete (and wrong)</a:t>
            </a:r>
          </a:p>
        </p:txBody>
      </p:sp>
      <p:sp>
        <p:nvSpPr>
          <p:cNvPr id="5" name="Footer Placeholder 4"/>
          <p:cNvSpPr>
            <a:spLocks noGrp="1"/>
          </p:cNvSpPr>
          <p:nvPr>
            <p:ph idx="11" sz="quarter" type="ftr"/>
          </p:nvPr>
        </p:nvSpPr>
        <p:spPr/>
        <p:txBody>
          <a:bodyPr/>
          <a:lstStyle/>
          <a:p>
            <a:endParaRPr lang="en-US"/>
          </a:p>
        </p:txBody>
      </p:sp>
      <p:sp>
        <p:nvSpPr>
          <p:cNvPr id="6" name="Slide Number Placeholder 5"/>
          <p:cNvSpPr>
            <a:spLocks noGrp="1"/>
          </p:cNvSpPr>
          <p:nvPr>
            <p:ph idx="12" sz="quarter" type="sldNum"/>
          </p:nvPr>
        </p:nvSpPr>
        <p:spPr/>
        <p:txBody>
          <a:bodyPr/>
          <a:lstStyle/>
          <a:p>
            <a:fld id="{C5EF2332-01BF-834F-8236-50238282D533}" type="slidenum">
              <a:rPr lang="en-US" smtClean="0"/>
              <a:t>‹#›</a:t>
            </a:fld>
            <a:endParaRPr lang="en-US"/>
          </a:p>
        </p:txBody>
      </p:sp>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Agree</a:t>
            </a:r>
          </a:p>
        </p:txBody>
      </p:sp>
      <p:sp>
        <p:nvSpPr>
          <p:cNvPr id="3" name="Content Placeholder 2"/>
          <p:cNvSpPr>
            <a:spLocks noGrp="1"/>
          </p:cNvSpPr>
          <p:nvPr>
            <p:ph idx="1"/>
          </p:nvPr>
        </p:nvSpPr>
        <p:spPr/>
        <p:txBody>
          <a:bodyPr/>
          <a:lstStyle/>
          <a:p>
            <a:pPr lvl="0" indent="0" marL="0">
              <a:buNone/>
            </a:pPr>
            <a:r>
              <a:rPr/>
              <a:t>In order to implement fiscal policies, the crucial variable to watch is the marginal propensity to consume. Our small model would predict that: - agents below a given threeshold are constrained, with high mpc. - and agents above have low mpc - it is important to determine the thresehold However, the data says differently…</a:t>
            </a:r>
          </a:p>
        </p:txBody>
      </p:sp>
      <p:sp>
        <p:nvSpPr>
          <p:cNvPr id="5" name="Footer Placeholder 4"/>
          <p:cNvSpPr>
            <a:spLocks noGrp="1"/>
          </p:cNvSpPr>
          <p:nvPr>
            <p:ph idx="11" sz="quarter" type="ftr"/>
          </p:nvPr>
        </p:nvSpPr>
        <p:spPr/>
        <p:txBody>
          <a:bodyPr/>
          <a:lstStyle/>
          <a:p>
            <a:endParaRPr lang="en-US"/>
          </a:p>
        </p:txBody>
      </p:sp>
      <p:sp>
        <p:nvSpPr>
          <p:cNvPr id="6" name="Slide Number Placeholder 5"/>
          <p:cNvSpPr>
            <a:spLocks noGrp="1"/>
          </p:cNvSpPr>
          <p:nvPr>
            <p:ph idx="12" sz="quarter" type="sldNum"/>
          </p:nvPr>
        </p:nvSpPr>
        <p:spPr/>
        <p:txBody>
          <a:bodyPr/>
          <a:lstStyle/>
          <a:p>
            <a:fld id="{C5EF2332-01BF-834F-8236-50238282D533}" type="slidenum">
              <a:rPr lang="en-US" smtClean="0"/>
              <a:t>‹#›</a:t>
            </a:fld>
            <a:endParaRPr lang="en-US"/>
          </a:p>
        </p:txBody>
      </p:sp>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Program</a:t>
            </a:r>
          </a:p>
        </p:txBody>
      </p:sp>
      <p:sp>
        <p:nvSpPr>
          <p:cNvPr id="3" name="Content Placeholder 2"/>
          <p:cNvSpPr>
            <a:spLocks noGrp="1"/>
          </p:cNvSpPr>
          <p:nvPr>
            <p:ph idx="1" sz="half"/>
          </p:nvPr>
        </p:nvSpPr>
        <p:spPr/>
        <p:txBody>
          <a:bodyPr/>
          <a:lstStyle/>
          <a:p>
            <a:pPr lvl="0" indent="0" marL="0">
              <a:buNone/>
            </a:pPr>
            <a:r>
              <a:rPr/>
              <a:t>Sessions Program:</a:t>
            </a:r>
          </a:p>
          <a:p>
            <a:pPr lvl="0"/>
            <a:r>
              <a:rPr/>
              <a:t>Refresher and Introduction to AS/AD</a:t>
            </a:r>
          </a:p>
          <a:p>
            <a:pPr lvl="0"/>
            <a:r>
              <a:rPr/>
              <a:t>Aggregate Demand</a:t>
            </a:r>
          </a:p>
          <a:p>
            <a:pPr lvl="0"/>
            <a:r>
              <a:rPr/>
              <a:t>Aggregate Supply</a:t>
            </a:r>
          </a:p>
          <a:p>
            <a:pPr lvl="0"/>
            <a:r>
              <a:rPr/>
              <a:t>Implementation of Monetary Policy</a:t>
            </a:r>
          </a:p>
          <a:p>
            <a:pPr lvl="0"/>
            <a:r>
              <a:rPr/>
              <a:t>Policy</a:t>
            </a:r>
          </a:p>
        </p:txBody>
      </p:sp>
      <p:sp>
        <p:nvSpPr>
          <p:cNvPr id="4" name="Content Placeholder 3"/>
          <p:cNvSpPr>
            <a:spLocks noGrp="1"/>
          </p:cNvSpPr>
          <p:nvPr>
            <p:ph idx="2" sz="half"/>
          </p:nvPr>
        </p:nvSpPr>
        <p:spPr/>
        <p:txBody>
          <a:bodyPr/>
          <a:lstStyle/>
          <a:p>
            <a:pPr lvl="0" indent="0" marL="0">
              <a:buNone/>
            </a:pPr>
            <a:r>
              <a:rPr/>
              <a:t>This Session:</a:t>
            </a:r>
          </a:p>
          <a:p>
            <a:pPr lvl="0"/>
            <a:r>
              <a:rPr/>
              <a:t>Reminder</a:t>
            </a:r>
          </a:p>
          <a:p>
            <a:pPr lvl="1"/>
            <a:r>
              <a:rPr/>
              <a:t>Real Interest Rates</a:t>
            </a:r>
          </a:p>
          <a:p>
            <a:pPr lvl="0"/>
            <a:r>
              <a:rPr/>
              <a:t>Consumers</a:t>
            </a:r>
          </a:p>
          <a:p>
            <a:pPr lvl="1"/>
            <a:r>
              <a:rPr/>
              <a:t>Components of Demand</a:t>
            </a:r>
          </a:p>
          <a:p>
            <a:pPr lvl="1"/>
            <a:r>
              <a:rPr/>
              <a:t>Optimal Choices</a:t>
            </a:r>
          </a:p>
          <a:p>
            <a:pPr lvl="1"/>
            <a:r>
              <a:rPr/>
              <a:t>Keynesian ]and ricardian households</a:t>
            </a:r>
          </a:p>
          <a:p>
            <a:pPr lvl="1"/>
            <a:r>
              <a:rPr/>
              <a:t>Aggregate Expenditures</a:t>
            </a:r>
          </a:p>
          <a:p>
            <a:pPr lvl="0"/>
            <a:r>
              <a:rPr/>
              <a:t>Firms</a:t>
            </a:r>
          </a:p>
          <a:p>
            <a:pPr lvl="0"/>
            <a:r>
              <a:rPr/>
              <a:t>Deriving the IS Curve</a:t>
            </a:r>
          </a:p>
          <a:p>
            <a:pPr lvl="0"/>
            <a:r>
              <a:rPr/>
              <a:t>Monetary Policy</a:t>
            </a:r>
          </a:p>
        </p:txBody>
      </p:sp>
      <p:sp>
        <p:nvSpPr>
          <p:cNvPr id="6" name="Footer Placeholder 5"/>
          <p:cNvSpPr>
            <a:spLocks noGrp="1"/>
          </p:cNvSpPr>
          <p:nvPr>
            <p:ph idx="11" sz="quarter" type="ftr"/>
          </p:nvPr>
        </p:nvSpPr>
        <p:spPr/>
        <p:txBody>
          <a:bodyPr/>
          <a:lstStyle/>
          <a:p>
            <a:endParaRPr lang="en-US"/>
          </a:p>
        </p:txBody>
      </p:sp>
      <p:sp>
        <p:nvSpPr>
          <p:cNvPr id="7" name="Slide Number Placeholder 6"/>
          <p:cNvSpPr>
            <a:spLocks noGrp="1"/>
          </p:cNvSpPr>
          <p:nvPr>
            <p:ph idx="12" sz="quarter" type="sldNum"/>
          </p:nvPr>
        </p:nvSpPr>
        <p:spPr/>
        <p:txBody>
          <a:bodyPr/>
          <a:lstStyle/>
          <a:p>
            <a:fld id="{C5EF2332-01BF-834F-8236-50238282D533}" type="slidenum">
              <a:rPr lang="en-US" smtClean="0"/>
              <a:t>‹#›</a:t>
            </a:fld>
            <a:endParaRPr lang="en-US"/>
          </a:p>
        </p:txBody>
      </p:sp>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MPC over the income distribution</a:t>
            </a:r>
          </a:p>
        </p:txBody>
      </p:sp>
      <p:sp>
        <p:nvSpPr>
          <p:cNvPr id="3" name="Content Placeholder 2"/>
          <p:cNvSpPr>
            <a:spLocks noGrp="1"/>
          </p:cNvSpPr>
          <p:nvPr>
            <p:ph idx="1"/>
          </p:nvPr>
        </p:nvSpPr>
        <p:spPr/>
        <p:txBody>
          <a:bodyPr/>
          <a:lstStyle/>
          <a:p>
            <a:pPr lvl="0" indent="0" marL="0">
              <a:buNone/>
            </a:pPr>
            <a:r>
              <a:rPr/>
              <a:t>[here is the stuff about the wealth hand to mouth]</a:t>
            </a:r>
          </a:p>
        </p:txBody>
      </p:sp>
      <p:sp>
        <p:nvSpPr>
          <p:cNvPr id="5" name="Footer Placeholder 4"/>
          <p:cNvSpPr>
            <a:spLocks noGrp="1"/>
          </p:cNvSpPr>
          <p:nvPr>
            <p:ph idx="11" sz="quarter" type="ftr"/>
          </p:nvPr>
        </p:nvSpPr>
        <p:spPr/>
        <p:txBody>
          <a:bodyPr/>
          <a:lstStyle/>
          <a:p>
            <a:endParaRPr lang="en-US"/>
          </a:p>
        </p:txBody>
      </p:sp>
      <p:sp>
        <p:nvSpPr>
          <p:cNvPr id="6" name="Slide Number Placeholder 5"/>
          <p:cNvSpPr>
            <a:spLocks noGrp="1"/>
          </p:cNvSpPr>
          <p:nvPr>
            <p:ph idx="12" sz="quarter" type="sldNum"/>
          </p:nvPr>
        </p:nvSpPr>
        <p:spPr/>
        <p:txBody>
          <a:bodyPr/>
          <a:lstStyle/>
          <a:p>
            <a:fld id="{C5EF2332-01BF-834F-8236-50238282D533}" type="slidenum">
              <a:rPr lang="en-US" smtClean="0"/>
              <a:t>‹#›</a:t>
            </a:fld>
            <a:endParaRPr lang="en-US"/>
          </a:p>
        </p:txBody>
      </p:sp>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Aggregate Consumption</a:t>
            </a:r>
          </a:p>
        </p:txBody>
      </p:sp>
      <p:sp>
        <p:nvSpPr>
          <p:cNvPr id="3" name="Content Placeholder 2"/>
          <p:cNvSpPr>
            <a:spLocks noGrp="1"/>
          </p:cNvSpPr>
          <p:nvPr>
            <p:ph idx="1"/>
          </p:nvPr>
        </p:nvSpPr>
        <p:spPr/>
        <p:txBody>
          <a:bodyPr/>
          <a:lstStyle/>
          <a:p>
            <a:pPr lvl="0" indent="0" marL="0">
              <a:spcBef>
                <a:spcPts val="3000"/>
              </a:spcBef>
              <a:buNone/>
            </a:pPr>
            <a:r>
              <a:rPr b="1"/>
              <a:t>Marginal Propensity to Consume</a:t>
            </a:r>
          </a:p>
          <a:p>
            <a:pPr lvl="0"/>
            <a:r>
              <a:rPr/>
              <a:t>According to the first graph there are </a:t>
            </a:r>
            <a:r>
              <a:rPr i="1"/>
              <a:t>three</a:t>
            </a:r>
            <a:r>
              <a:rPr/>
              <a:t> categories of MPCs, not two:</a:t>
            </a:r>
          </a:p>
          <a:p>
            <a:pPr lvl="1"/>
            <a:r>
              <a:rPr/>
              <a:t>High mpc</a:t>
            </a:r>
          </a:p>
          <a:p>
            <a:pPr lvl="1"/>
            <a:r>
              <a:rPr/>
              <a:t>Low mpc</a:t>
            </a:r>
          </a:p>
          <a:p>
            <a:pPr lvl="1"/>
            <a:r>
              <a:rPr/>
              <a:t>Medium. Who could be the agents in this category ? Are they rich or poor ?</a:t>
            </a:r>
          </a:p>
          <a:p>
            <a:pPr lvl="0"/>
            <a:r>
              <a:rPr/>
              <a:t>The second graph suggests that a good predictor of mpc is actually cash in hand</a:t>
            </a:r>
          </a:p>
          <a:p>
            <a:pPr lvl="1"/>
            <a:r>
              <a:rPr/>
              <a:t>Cash in hand : money available after costs and mandatory expenses have been paid</a:t>
            </a:r>
          </a:p>
          <a:p>
            <a:pPr lvl="0"/>
            <a:r>
              <a:rPr/>
              <a:t>Maybe we should look at the wealth distribution more closely</a:t>
            </a:r>
          </a:p>
        </p:txBody>
      </p:sp>
      <p:sp>
        <p:nvSpPr>
          <p:cNvPr id="5" name="Footer Placeholder 4"/>
          <p:cNvSpPr>
            <a:spLocks noGrp="1"/>
          </p:cNvSpPr>
          <p:nvPr>
            <p:ph idx="11" sz="quarter" type="ftr"/>
          </p:nvPr>
        </p:nvSpPr>
        <p:spPr/>
        <p:txBody>
          <a:bodyPr/>
          <a:lstStyle/>
          <a:p>
            <a:endParaRPr lang="en-US"/>
          </a:p>
        </p:txBody>
      </p:sp>
      <p:sp>
        <p:nvSpPr>
          <p:cNvPr id="6" name="Slide Number Placeholder 5"/>
          <p:cNvSpPr>
            <a:spLocks noGrp="1"/>
          </p:cNvSpPr>
          <p:nvPr>
            <p:ph idx="12" sz="quarter" type="sldNum"/>
          </p:nvPr>
        </p:nvSpPr>
        <p:spPr/>
        <p:txBody>
          <a:bodyPr/>
          <a:lstStyle/>
          <a:p>
            <a:fld id="{C5EF2332-01BF-834F-8236-50238282D533}" type="slidenum">
              <a:rPr lang="en-US" smtClean="0"/>
              <a:t>‹#›</a:t>
            </a:fld>
            <a:endParaRPr lang="en-US"/>
          </a:p>
        </p:txBody>
      </p:sp>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Why are people constrained?</a:t>
            </a:r>
          </a:p>
        </p:txBody>
      </p:sp>
      <p:sp>
        <p:nvSpPr>
          <p:cNvPr id="3" name="Content Placeholder 2"/>
          <p:cNvSpPr>
            <a:spLocks noGrp="1"/>
          </p:cNvSpPr>
          <p:nvPr>
            <p:ph idx="1"/>
          </p:nvPr>
        </p:nvSpPr>
        <p:spPr/>
        <p:txBody>
          <a:bodyPr/>
          <a:lstStyle/>
          <a:p>
            <a:pPr lvl="0" indent="0" marL="0">
              <a:spcBef>
                <a:spcPts val="3000"/>
              </a:spcBef>
              <a:buNone/>
            </a:pPr>
            <a:r>
              <a:rPr b="1"/>
              <a:t>Liquidity constraints: wealth inequality</a:t>
            </a:r>
          </a:p>
          <a:p>
            <a:pPr lvl="0" indent="0" marL="0">
              <a:buNone/>
            </a:pPr>
            <a:r>
              <a:rPr/>
              <a:t>[left graph] [right graph]</a:t>
            </a:r>
          </a:p>
        </p:txBody>
      </p:sp>
      <p:sp>
        <p:nvSpPr>
          <p:cNvPr id="5" name="Footer Placeholder 4"/>
          <p:cNvSpPr>
            <a:spLocks noGrp="1"/>
          </p:cNvSpPr>
          <p:nvPr>
            <p:ph idx="11" sz="quarter" type="ftr"/>
          </p:nvPr>
        </p:nvSpPr>
        <p:spPr/>
        <p:txBody>
          <a:bodyPr/>
          <a:lstStyle/>
          <a:p>
            <a:endParaRPr lang="en-US"/>
          </a:p>
        </p:txBody>
      </p:sp>
      <p:sp>
        <p:nvSpPr>
          <p:cNvPr id="6" name="Slide Number Placeholder 5"/>
          <p:cNvSpPr>
            <a:spLocks noGrp="1"/>
          </p:cNvSpPr>
          <p:nvPr>
            <p:ph idx="12" sz="quarter" type="sldNum"/>
          </p:nvPr>
        </p:nvSpPr>
        <p:spPr/>
        <p:txBody>
          <a:bodyPr/>
          <a:lstStyle/>
          <a:p>
            <a:fld id="{C5EF2332-01BF-834F-8236-50238282D533}" type="slidenum">
              <a:rPr lang="en-US" smtClean="0"/>
              <a:t>‹#›</a:t>
            </a:fld>
            <a:endParaRPr lang="en-US"/>
          </a:p>
        </p:txBody>
      </p:sp>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Aggregate Consumption</a:t>
            </a:r>
          </a:p>
        </p:txBody>
      </p:sp>
      <p:sp>
        <p:nvSpPr>
          <p:cNvPr id="3" name="Content Placeholder 2"/>
          <p:cNvSpPr>
            <a:spLocks noGrp="1"/>
          </p:cNvSpPr>
          <p:nvPr>
            <p:ph idx="1"/>
          </p:nvPr>
        </p:nvSpPr>
        <p:spPr/>
        <p:txBody>
          <a:bodyPr/>
          <a:lstStyle/>
          <a:p>
            <a:pPr lvl="0" indent="0" marL="0">
              <a:buNone/>
            </a:pPr>
            <a:r>
              <a:rPr/>
              <a:t>Agents in the middle of the wealth distribution, hold a wider proportion of wealth in illiquid assets (housing) - Their cash in hand (available for immediate purchase) is reduced. A sizable fraction of ther income goes into repaying their loan…). - They have higher MPC - They also react to interest rates changes (notably those who have floating interest rates) - In a very influential paper, “Monetary Policy According to HANK”, 2018, Kaplan, Moll and Violante, stress out the role of “wealthy hand to mouth” and the need to take their existence to evaluate the influence of monetary policies.</a:t>
            </a:r>
          </a:p>
        </p:txBody>
      </p:sp>
      <p:sp>
        <p:nvSpPr>
          <p:cNvPr id="5" name="Footer Placeholder 4"/>
          <p:cNvSpPr>
            <a:spLocks noGrp="1"/>
          </p:cNvSpPr>
          <p:nvPr>
            <p:ph idx="11" sz="quarter" type="ftr"/>
          </p:nvPr>
        </p:nvSpPr>
        <p:spPr/>
        <p:txBody>
          <a:bodyPr/>
          <a:lstStyle/>
          <a:p>
            <a:endParaRPr lang="en-US"/>
          </a:p>
        </p:txBody>
      </p:sp>
      <p:sp>
        <p:nvSpPr>
          <p:cNvPr id="6" name="Slide Number Placeholder 5"/>
          <p:cNvSpPr>
            <a:spLocks noGrp="1"/>
          </p:cNvSpPr>
          <p:nvPr>
            <p:ph idx="12" sz="quarter" type="sldNum"/>
          </p:nvPr>
        </p:nvSpPr>
        <p:spPr/>
        <p:txBody>
          <a:bodyPr/>
          <a:lstStyle/>
          <a:p>
            <a:fld id="{C5EF2332-01BF-834F-8236-50238282D533}" type="slidenum">
              <a:rPr lang="en-US" smtClean="0"/>
              <a:t>‹#›</a:t>
            </a:fld>
            <a:endParaRPr lang="en-US"/>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Producers</a:t>
            </a:r>
          </a:p>
        </p:txBody>
      </p:sp>
      <p:sp>
        <p:nvSpPr>
          <p:cNvPr id="3" name="Content Placeholder 2"/>
          <p:cNvSpPr>
            <a:spLocks noGrp="1"/>
          </p:cNvSpPr>
          <p:nvPr>
            <p:ph idx="1"/>
          </p:nvPr>
        </p:nvSpPr>
        <p:spPr/>
        <p:txBody>
          <a:bodyPr/>
          <a:lstStyle/>
          <a:p>
            <a:pPr lvl="0" indent="0" marL="0">
              <a:buNone/>
            </a:pPr>
            <a:r>
              <a:rPr/>
              <a:t>How does the demand of producers for investment good depend on interest rate? Take an hypothetical firm. It needs capital to produce. This capital provides a return on investment which is decreasing. To buy more capital, the firm can borrow at a real rate r. It will need to repay the loan after production as taken place. Real rate is called the external cost of funding. Intuitively, the lower the cost of funding, the easier it is to borrow, and the more capital goods, the firm will seek to purchase. This reasoning is correct when return on physical investment is decreasing.</a:t>
            </a:r>
          </a:p>
        </p:txBody>
      </p:sp>
      <p:sp>
        <p:nvSpPr>
          <p:cNvPr id="5" name="Footer Placeholder 4"/>
          <p:cNvSpPr>
            <a:spLocks noGrp="1"/>
          </p:cNvSpPr>
          <p:nvPr>
            <p:ph idx="11" sz="quarter" type="ftr"/>
          </p:nvPr>
        </p:nvSpPr>
        <p:spPr/>
        <p:txBody>
          <a:bodyPr/>
          <a:lstStyle/>
          <a:p>
            <a:endParaRPr lang="en-US"/>
          </a:p>
        </p:txBody>
      </p:sp>
      <p:sp>
        <p:nvSpPr>
          <p:cNvPr id="6" name="Slide Number Placeholder 5"/>
          <p:cNvSpPr>
            <a:spLocks noGrp="1"/>
          </p:cNvSpPr>
          <p:nvPr>
            <p:ph idx="12" sz="quarter" type="sldNum"/>
          </p:nvPr>
        </p:nvSpPr>
        <p:spPr/>
        <p:txBody>
          <a:bodyPr/>
          <a:lstStyle/>
          <a:p>
            <a:fld id="{C5EF2332-01BF-834F-8236-50238282D533}" type="slidenum">
              <a:rPr lang="en-US" smtClean="0"/>
              <a:t>‹#›</a:t>
            </a:fld>
            <a:endParaRPr lang="en-US"/>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A firm produces </a:t>
                </a:r>
                <a14:m>
                  <m:oMath xmlns:m="http://schemas.openxmlformats.org/officeDocument/2006/math">
                    <m:r>
                      <m:t>f</m:t>
                    </m:r>
                    <m:d>
                      <m:dPr>
                        <m:begChr m:val="("/>
                        <m:endChr m:val=")"/>
                        <m:sepChr m:val=""/>
                        <m:grow/>
                      </m:dPr>
                      <m:e>
                        <m:r>
                          <m:t>K</m:t>
                        </m:r>
                      </m:e>
                    </m:d>
                  </m:oMath>
                </a14:m>
                <a:r>
                  <a:rPr/>
                  <a:t> using capital </a:t>
                </a:r>
                <a14:m>
                  <m:oMath xmlns:m="http://schemas.openxmlformats.org/officeDocument/2006/math">
                    <m:r>
                      <m:t>K</m:t>
                    </m:r>
                  </m:oMath>
                </a14:m>
                <a:r>
                  <a:rPr/>
                  <a:t>.</a:t>
                </a:r>
              </a:p>
              <a:p>
                <a:pPr lvl="0" indent="0" marL="0">
                  <a:buNone/>
                </a:pPr>
                <a:r>
                  <a:rPr/>
                  <a:t>We assume decreasing marginal return on production, i.e. </a:t>
                </a:r>
                <a14:m>
                  <m:oMath xmlns:m="http://schemas.openxmlformats.org/officeDocument/2006/math">
                    <m:sSup>
                      <m:e>
                        <m:r>
                          <m:t>f</m:t>
                        </m:r>
                      </m:e>
                      <m:sup>
                        <m:r>
                          <m:rPr>
                            <m:sty m:val="p"/>
                          </m:rPr>
                          <m:t>′</m:t>
                        </m:r>
                        <m:r>
                          <m:rPr>
                            <m:sty m:val="p"/>
                          </m:rPr>
                          <m:t>′</m:t>
                        </m:r>
                      </m:sup>
                    </m:sSup>
                    <m:d>
                      <m:dPr>
                        <m:begChr m:val="("/>
                        <m:endChr m:val=")"/>
                        <m:sepChr m:val=""/>
                        <m:grow/>
                      </m:dPr>
                      <m:e>
                        <m:r>
                          <m:t>K</m:t>
                        </m:r>
                      </m:e>
                    </m:d>
                    <m:r>
                      <m:rPr>
                        <m:sty m:val="p"/>
                      </m:rPr>
                      <m:t>&lt;</m:t>
                    </m:r>
                    <m:r>
                      <m:t>0</m:t>
                    </m:r>
                  </m:oMath>
                </a14:m>
                <a:r>
                  <a:rPr/>
                  <a:t> (And of course </a:t>
                </a:r>
                <a14:m>
                  <m:oMath xmlns:m="http://schemas.openxmlformats.org/officeDocument/2006/math">
                    <m:sSup>
                      <m:e>
                        <m:r>
                          <m:t>f</m:t>
                        </m:r>
                      </m:e>
                      <m:sup>
                        <m:r>
                          <m:rPr>
                            <m:sty m:val="p"/>
                          </m:rPr>
                          <m:t>′</m:t>
                        </m:r>
                      </m:sup>
                    </m:sSup>
                    <m:d>
                      <m:dPr>
                        <m:begChr m:val="("/>
                        <m:endChr m:val=")"/>
                        <m:sepChr m:val=""/>
                        <m:grow/>
                      </m:dPr>
                      <m:e>
                        <m:r>
                          <m:t>K</m:t>
                        </m:r>
                      </m:e>
                    </m:d>
                    <m:r>
                      <m:rPr>
                        <m:sty m:val="p"/>
                      </m:rPr>
                      <m:t>&gt;</m:t>
                    </m:r>
                    <m:r>
                      <m:t>0</m:t>
                    </m:r>
                  </m:oMath>
                </a14:m>
                <a:r>
                  <a:rPr/>
                  <a:t>). For simplicity, assume the firm borrows a quantity </a:t>
                </a:r>
                <a14:m>
                  <m:oMath xmlns:m="http://schemas.openxmlformats.org/officeDocument/2006/math">
                    <m:r>
                      <m:t>I</m:t>
                    </m:r>
                  </m:oMath>
                </a14:m>
                <a:r>
                  <a:rPr/>
                  <a:t> to finance </a:t>
                </a:r>
                <a14:m>
                  <m:oMath xmlns:m="http://schemas.openxmlformats.org/officeDocument/2006/math">
                    <m:r>
                      <m:t>K</m:t>
                    </m:r>
                  </m:oMath>
                </a14:m>
                <a:r>
                  <a:rPr/>
                  <a:t> i.e. </a:t>
                </a:r>
                <a14:m>
                  <m:oMath xmlns:m="http://schemas.openxmlformats.org/officeDocument/2006/math">
                    <m:r>
                      <m:t>K</m:t>
                    </m:r>
                    <m:r>
                      <m:rPr>
                        <m:sty m:val="p"/>
                      </m:rPr>
                      <m:t>=</m:t>
                    </m:r>
                    <m:r>
                      <m:t>I</m:t>
                    </m:r>
                  </m:oMath>
                </a14:m>
                <a:r>
                  <a:rPr/>
                  <a:t>. After production it needs to repay </a:t>
                </a:r>
                <a14:m>
                  <m:oMath xmlns:m="http://schemas.openxmlformats.org/officeDocument/2006/math">
                    <m:r>
                      <m:t>I</m:t>
                    </m:r>
                    <m:d>
                      <m:dPr>
                        <m:begChr m:val="("/>
                        <m:endChr m:val=")"/>
                        <m:sepChr m:val=""/>
                        <m:grow/>
                      </m:dPr>
                      <m:e>
                        <m:r>
                          <m:t>1</m:t>
                        </m:r>
                        <m:r>
                          <m:rPr>
                            <m:sty m:val="p"/>
                          </m:rPr>
                          <m:t>+</m:t>
                        </m:r>
                        <m:r>
                          <m:t>r</m:t>
                        </m:r>
                      </m:e>
                    </m:d>
                  </m:oMath>
                </a14:m>
                <a:r>
                  <a:rPr/>
                  <a:t>. The profit maximization program reads:</a:t>
                </a:r>
              </a:p>
              <a:p>
                <a:pPr lvl="0" indent="0" marL="0">
                  <a:buNone/>
                </a:pPr>
                <a14:m>
                  <m:oMathPara xmlns:m="http://schemas.openxmlformats.org/officeDocument/2006/math">
                    <m:oMathParaPr>
                      <m:jc m:val="center"/>
                    </m:oMathParaPr>
                    <m:oMath>
                      <m:r>
                        <m:rPr>
                          <m:sty m:val="p"/>
                        </m:rPr>
                        <m:t>max</m:t>
                      </m:r>
                      <m:r>
                        <m:t>f</m:t>
                      </m:r>
                      <m:d>
                        <m:dPr>
                          <m:begChr m:val="("/>
                          <m:endChr m:val=")"/>
                          <m:sepChr m:val=""/>
                          <m:grow/>
                        </m:dPr>
                        <m:e>
                          <m:r>
                            <m:t>I</m:t>
                          </m:r>
                        </m:e>
                      </m:d>
                      <m:r>
                        <m:rPr>
                          <m:sty m:val="p"/>
                        </m:rPr>
                        <m:t>−</m:t>
                      </m:r>
                      <m:r>
                        <m:t>I</m:t>
                      </m:r>
                      <m:d>
                        <m:dPr>
                          <m:begChr m:val="("/>
                          <m:endChr m:val=")"/>
                          <m:sepChr m:val=""/>
                          <m:grow/>
                        </m:dPr>
                        <m:e>
                          <m:r>
                            <m:t>1</m:t>
                          </m:r>
                          <m:r>
                            <m:rPr>
                              <m:sty m:val="p"/>
                            </m:rPr>
                            <m:t>+</m:t>
                          </m:r>
                          <m:r>
                            <m:t>r</m:t>
                          </m:r>
                        </m:e>
                      </m:d>
                    </m:oMath>
                  </m:oMathPara>
                </a14:m>
              </a:p>
              <a:p>
                <a:pPr lvl="0" indent="0" marL="0">
                  <a:buNone/>
                </a:pPr>
                <a:r>
                  <a:rPr/>
                  <a:t>When the firm is free to borrow as much as it wants, the optimality condition is just:</a:t>
                </a:r>
              </a:p>
              <a:p>
                <a:pPr lvl="0" indent="0" marL="0">
                  <a:buNone/>
                </a:pPr>
                <a14:m>
                  <m:oMathPara xmlns:m="http://schemas.openxmlformats.org/officeDocument/2006/math">
                    <m:oMathParaPr>
                      <m:jc m:val="center"/>
                    </m:oMathParaPr>
                    <m:oMath>
                      <m:sSup>
                        <m:e>
                          <m:r>
                            <m:t>f</m:t>
                          </m:r>
                        </m:e>
                        <m:sup>
                          <m:r>
                            <m:rPr>
                              <m:sty m:val="p"/>
                            </m:rPr>
                            <m:t>′</m:t>
                          </m:r>
                        </m:sup>
                      </m:sSup>
                      <m:d>
                        <m:dPr>
                          <m:begChr m:val="("/>
                          <m:endChr m:val=")"/>
                          <m:sepChr m:val=""/>
                          <m:grow/>
                        </m:dPr>
                        <m:e>
                          <m:r>
                            <m:t>I</m:t>
                          </m:r>
                        </m:e>
                      </m:d>
                      <m:r>
                        <m:rPr>
                          <m:sty m:val="p"/>
                        </m:rPr>
                        <m:t>=</m:t>
                      </m:r>
                      <m:r>
                        <m:t>1</m:t>
                      </m:r>
                      <m:r>
                        <m:rPr>
                          <m:sty m:val="p"/>
                        </m:rPr>
                        <m:t>+</m:t>
                      </m:r>
                      <m:r>
                        <m:t>r</m:t>
                      </m:r>
                    </m:oMath>
                  </m:oMathPara>
                </a14:m>
              </a:p>
              <a:p>
                <a:pPr lvl="0" indent="0" marL="0">
                  <a:buNone/>
                </a:pPr>
                <a:r>
                  <a:rPr/>
                  <a:t>This defines implicitly </a:t>
                </a:r>
                <a14:m>
                  <m:oMath xmlns:m="http://schemas.openxmlformats.org/officeDocument/2006/math">
                    <m:r>
                      <m:t>I</m:t>
                    </m:r>
                    <m:d>
                      <m:dPr>
                        <m:begChr m:val="("/>
                        <m:endChr m:val=")"/>
                        <m:sepChr m:val=""/>
                        <m:grow/>
                      </m:dPr>
                      <m:e>
                        <m:r>
                          <m:t>r</m:t>
                        </m:r>
                      </m:e>
                    </m:d>
                  </m:oMath>
                </a14:m>
                <a:r>
                  <a:rPr/>
                  <a:t>. Since </a:t>
                </a:r>
                <a14:m>
                  <m:oMath xmlns:m="http://schemas.openxmlformats.org/officeDocument/2006/math">
                    <m:sSup>
                      <m:e>
                        <m:r>
                          <m:t>f</m:t>
                        </m:r>
                      </m:e>
                      <m:sup>
                        <m:r>
                          <m:rPr>
                            <m:sty m:val="p"/>
                          </m:rPr>
                          <m:t>′</m:t>
                        </m:r>
                      </m:sup>
                    </m:sSup>
                    <m:d>
                      <m:dPr>
                        <m:begChr m:val="("/>
                        <m:endChr m:val=")"/>
                        <m:sepChr m:val=""/>
                        <m:grow/>
                      </m:dPr>
                      <m:e>
                        <m:r>
                          <m:t>I</m:t>
                        </m:r>
                      </m:e>
                    </m:d>
                  </m:oMath>
                </a14:m>
                <a:r>
                  <a:rPr/>
                  <a:t> is decreasing, </a:t>
                </a:r>
                <a14:m>
                  <m:oMath xmlns:m="http://schemas.openxmlformats.org/officeDocument/2006/math">
                    <m:r>
                      <m:t>I</m:t>
                    </m:r>
                  </m:oMath>
                </a14:m>
                <a:r>
                  <a:rPr/>
                  <a:t> is a decreasing function of </a:t>
                </a:r>
                <a14:m>
                  <m:oMath xmlns:m="http://schemas.openxmlformats.org/officeDocument/2006/math">
                    <m:r>
                      <m:t>r</m:t>
                    </m:r>
                  </m:oMath>
                </a14:m>
                <a:r>
                  <a:rPr/>
                  <a:t>.</a:t>
                </a:r>
              </a:p>
            </p:txBody>
          </p:sp>
        </mc:Choice>
      </mc:AlternateContent>
      <p:sp>
        <p:nvSpPr>
          <p:cNvPr id="5" name="Footer Placeholder 4"/>
          <p:cNvSpPr>
            <a:spLocks noGrp="1"/>
          </p:cNvSpPr>
          <p:nvPr>
            <p:ph idx="11" sz="quarter" type="ftr"/>
          </p:nvPr>
        </p:nvSpPr>
        <p:spPr/>
        <p:txBody>
          <a:bodyPr/>
          <a:lstStyle/>
          <a:p>
            <a:endParaRPr lang="en-US"/>
          </a:p>
        </p:txBody>
      </p:sp>
      <p:sp>
        <p:nvSpPr>
          <p:cNvPr id="6" name="Slide Number Placeholder 5"/>
          <p:cNvSpPr>
            <a:spLocks noGrp="1"/>
          </p:cNvSpPr>
          <p:nvPr>
            <p:ph idx="12" sz="quarter" type="sldNum"/>
          </p:nvPr>
        </p:nvSpPr>
        <p:spPr/>
        <p:txBody>
          <a:bodyPr/>
          <a:lstStyle/>
          <a:p>
            <a:fld id="{C5EF2332-01BF-834F-8236-50238282D533}" type="slidenum">
              <a:rPr lang="en-US" smtClean="0"/>
              <a:t>‹#›</a:t>
            </a:fld>
            <a:endParaRPr lang="en-US"/>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Producers</a:t>
            </a:r>
          </a:p>
        </p:txBody>
      </p:sp>
      <p:sp>
        <p:nvSpPr>
          <p:cNvPr id="3" name="Content Placeholder 2"/>
          <p:cNvSpPr>
            <a:spLocks noGrp="1"/>
          </p:cNvSpPr>
          <p:nvPr>
            <p:ph idx="1"/>
          </p:nvPr>
        </p:nvSpPr>
        <p:spPr/>
        <p:txBody>
          <a:bodyPr/>
          <a:lstStyle/>
          <a:p>
            <a:pPr lvl="0" indent="0" marL="0">
              <a:spcBef>
                <a:spcPts val="3000"/>
              </a:spcBef>
              <a:buNone/>
            </a:pPr>
            <a:r>
              <a:rPr b="1"/>
              <a:t>Do firms respond to interest rate</a:t>
            </a:r>
          </a:p>
        </p:txBody>
      </p:sp>
      <p:sp>
        <p:nvSpPr>
          <p:cNvPr id="5" name="Footer Placeholder 4"/>
          <p:cNvSpPr>
            <a:spLocks noGrp="1"/>
          </p:cNvSpPr>
          <p:nvPr>
            <p:ph idx="11" sz="quarter" type="ftr"/>
          </p:nvPr>
        </p:nvSpPr>
        <p:spPr/>
        <p:txBody>
          <a:bodyPr/>
          <a:lstStyle/>
          <a:p>
            <a:endParaRPr lang="en-US"/>
          </a:p>
        </p:txBody>
      </p:sp>
      <p:sp>
        <p:nvSpPr>
          <p:cNvPr id="6" name="Slide Number Placeholder 5"/>
          <p:cNvSpPr>
            <a:spLocks noGrp="1"/>
          </p:cNvSpPr>
          <p:nvPr>
            <p:ph idx="12" sz="quarter" type="sldNum"/>
          </p:nvPr>
        </p:nvSpPr>
        <p:spPr/>
        <p:txBody>
          <a:bodyPr/>
          <a:lstStyle/>
          <a:p>
            <a:fld id="{C5EF2332-01BF-834F-8236-50238282D533}" type="slidenum">
              <a:rPr lang="en-US" smtClean="0"/>
              <a:t>‹#›</a:t>
            </a:fld>
            <a:endParaRPr lang="en-US"/>
          </a:p>
        </p:txBody>
      </p:sp>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buNone/>
            </a:pPr>
            <a:r>
              <a:rPr/>
              <a:t>(Investment Growth)</a:t>
            </a:r>
          </a:p>
        </p:txBody>
      </p:sp>
      <p:sp>
        <p:nvSpPr>
          <p:cNvPr id="4" name="Content Placeholder 3"/>
          <p:cNvSpPr>
            <a:spLocks noGrp="1"/>
          </p:cNvSpPr>
          <p:nvPr>
            <p:ph idx="2" sz="half"/>
          </p:nvPr>
        </p:nvSpPr>
        <p:spPr/>
        <p:txBody>
          <a:bodyPr/>
          <a:lstStyle/>
          <a:p>
            <a:pPr lvl="0"/>
            <a:r>
              <a:rPr/>
              <a:t>In the last years, it looks like, the investment channel of demand hasn’t worked so well.</a:t>
            </a:r>
          </a:p>
          <a:p>
            <a:pPr lvl="1"/>
            <a:r>
              <a:rPr/>
              <a:t>In the last two crises, and after, interest rates were very low. And investment low too.</a:t>
            </a:r>
          </a:p>
          <a:p>
            <a:pPr lvl="0" indent="0" marL="0">
              <a:buNone/>
            </a:pPr>
            <a:r>
              <a:rPr/>
              <a:t>There are additional factors to take into account. - Uncertainty about economic outcomes - Risk averse firms facing uncertain value of production produce less - Even though the real rate is low, the financing conditions faced by the firms might be different - The banks are risk averse too</a:t>
            </a:r>
          </a:p>
        </p:txBody>
      </p:sp>
      <p:sp>
        <p:nvSpPr>
          <p:cNvPr id="6" name="Footer Placeholder 5"/>
          <p:cNvSpPr>
            <a:spLocks noGrp="1"/>
          </p:cNvSpPr>
          <p:nvPr>
            <p:ph idx="11" sz="quarter" type="ftr"/>
          </p:nvPr>
        </p:nvSpPr>
        <p:spPr/>
        <p:txBody>
          <a:bodyPr/>
          <a:lstStyle/>
          <a:p>
            <a:endParaRPr lang="en-US"/>
          </a:p>
        </p:txBody>
      </p:sp>
      <p:sp>
        <p:nvSpPr>
          <p:cNvPr id="7" name="Slide Number Placeholder 6"/>
          <p:cNvSpPr>
            <a:spLocks noGrp="1"/>
          </p:cNvSpPr>
          <p:nvPr>
            <p:ph idx="12" sz="quarter" type="sldNum"/>
          </p:nvPr>
        </p:nvSpPr>
        <p:spPr/>
        <p:txBody>
          <a:bodyPr/>
          <a:lstStyle/>
          <a:p>
            <a:fld id="{C5EF2332-01BF-834F-8236-50238282D533}" type="slidenum">
              <a:rPr lang="en-US" smtClean="0"/>
              <a:t>‹#›</a:t>
            </a:fld>
            <a:endParaRPr lang="en-US"/>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Producers</a:t>
            </a:r>
          </a:p>
        </p:txBody>
      </p:sp>
      <p:sp>
        <p:nvSpPr>
          <p:cNvPr id="3" name="Content Placeholder 2"/>
          <p:cNvSpPr>
            <a:spLocks noGrp="1"/>
          </p:cNvSpPr>
          <p:nvPr>
            <p:ph idx="1"/>
          </p:nvPr>
        </p:nvSpPr>
        <p:spPr/>
        <p:txBody>
          <a:bodyPr/>
          <a:lstStyle/>
          <a:p>
            <a:pPr lvl="0" indent="0" marL="0">
              <a:buNone/>
            </a:pPr>
            <a:r>
              <a:rPr/>
              <a:t>IRL, firms face a more complex situation:</a:t>
            </a:r>
          </a:p>
          <a:p>
            <a:pPr lvl="0"/>
            <a:r>
              <a:rPr/>
              <a:t>Some preexisting capital belongs to the firm, meaning there isn’t always a need to borrow</a:t>
            </a:r>
          </a:p>
          <a:p>
            <a:pPr lvl="0"/>
            <a:r>
              <a:rPr/>
              <a:t>Not all borrowing is short term (and needs to be repaid just after production)</a:t>
            </a:r>
          </a:p>
          <a:p>
            <a:pPr lvl="0"/>
            <a:r>
              <a:rPr/>
              <a:t>Many firms are credit constrained</a:t>
            </a:r>
          </a:p>
          <a:p>
            <a:pPr lvl="1"/>
            <a:r>
              <a:rPr/>
              <a:t>In practice their ability to borrow is limited by the preexisting capital they have which they pledge as “collateral”</a:t>
            </a:r>
          </a:p>
        </p:txBody>
      </p:sp>
      <p:sp>
        <p:nvSpPr>
          <p:cNvPr id="5" name="Footer Placeholder 4"/>
          <p:cNvSpPr>
            <a:spLocks noGrp="1"/>
          </p:cNvSpPr>
          <p:nvPr>
            <p:ph idx="11" sz="quarter" type="ftr"/>
          </p:nvPr>
        </p:nvSpPr>
        <p:spPr/>
        <p:txBody>
          <a:bodyPr/>
          <a:lstStyle/>
          <a:p>
            <a:endParaRPr lang="en-US"/>
          </a:p>
        </p:txBody>
      </p:sp>
      <p:sp>
        <p:nvSpPr>
          <p:cNvPr id="6" name="Slide Number Placeholder 5"/>
          <p:cNvSpPr>
            <a:spLocks noGrp="1"/>
          </p:cNvSpPr>
          <p:nvPr>
            <p:ph idx="12" sz="quarter" type="sldNum"/>
          </p:nvPr>
        </p:nvSpPr>
        <p:spPr/>
        <p:txBody>
          <a:bodyPr/>
          <a:lstStyle/>
          <a:p>
            <a:fld id="{C5EF2332-01BF-834F-8236-50238282D533}" type="slidenum">
              <a:rPr lang="en-US" smtClean="0"/>
              <a:t>‹#›</a:t>
            </a:fld>
            <a:endParaRPr lang="en-US"/>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IS Curve</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So far we have justified the following dependences for the spending components of GDP:</a:t>
                </a:r>
              </a:p>
              <a:p>
                <a:pPr lvl="0" indent="0" marL="0">
                  <a:buNone/>
                </a:pPr>
                <a14:m>
                  <m:oMathPara xmlns:m="http://schemas.openxmlformats.org/officeDocument/2006/math">
                    <m:oMathParaPr>
                      <m:jc m:val="center"/>
                    </m:oMathParaPr>
                    <m:oMath>
                      <m:r>
                        <m:t>C</m:t>
                      </m:r>
                      <m:d>
                        <m:dPr>
                          <m:begChr m:val="("/>
                          <m:endChr m:val=")"/>
                          <m:sepChr m:val=""/>
                          <m:grow/>
                        </m:dPr>
                        <m:e>
                          <m:r>
                            <m:t>Y</m:t>
                          </m:r>
                          <m:r>
                            <m:rPr>
                              <m:sty m:val="p"/>
                            </m:rPr>
                            <m:t>,</m:t>
                          </m:r>
                          <m:r>
                            <m:t>r</m:t>
                          </m:r>
                        </m:e>
                      </m:d>
                      <m:r>
                        <m:rPr>
                          <m:sty m:val="p"/>
                        </m:rPr>
                        <m:t>+</m:t>
                      </m:r>
                      <m:r>
                        <m:t>I</m:t>
                      </m:r>
                      <m:d>
                        <m:dPr>
                          <m:begChr m:val="("/>
                          <m:endChr m:val=")"/>
                          <m:sepChr m:val=""/>
                          <m:grow/>
                        </m:dPr>
                        <m:e>
                          <m:r>
                            <m:t>r</m:t>
                          </m:r>
                        </m:e>
                      </m:d>
                      <m:r>
                        <m:rPr>
                          <m:sty m:val="p"/>
                        </m:rPr>
                        <m:t>+</m:t>
                      </m:r>
                      <m:r>
                        <m:t>G</m:t>
                      </m:r>
                      <m:r>
                        <m:rPr>
                          <m:sty m:val="p"/>
                        </m:rPr>
                        <m:t>+</m:t>
                      </m:r>
                      <m:r>
                        <m:t>N</m:t>
                      </m:r>
                      <m:r>
                        <m:t>X</m:t>
                      </m:r>
                    </m:oMath>
                  </m:oMathPara>
                </a14:m>
              </a:p>
              <a:p>
                <a:pPr lvl="0" indent="0" marL="0">
                  <a:buNone/>
                </a:pPr>
                <a:r>
                  <a:rPr/>
                  <a:t>At the equlibrium gdp and interest rate we must have:</a:t>
                </a:r>
              </a:p>
              <a:p>
                <a:pPr lvl="0" indent="0" marL="0">
                  <a:buNone/>
                </a:pPr>
                <a14:m>
                  <m:oMathPara xmlns:m="http://schemas.openxmlformats.org/officeDocument/2006/math">
                    <m:oMathParaPr>
                      <m:jc m:val="center"/>
                    </m:oMathParaPr>
                    <m:oMath>
                      <m:sSub>
                        <m:e>
                          <m:r>
                            <m:t>Y</m:t>
                          </m:r>
                        </m:e>
                        <m:sub>
                          <m:r>
                            <m:t>0</m:t>
                          </m:r>
                        </m:sub>
                      </m:sSub>
                      <m:r>
                        <m:rPr>
                          <m:sty m:val="p"/>
                        </m:rPr>
                        <m:t>=</m:t>
                      </m:r>
                      <m:sSub>
                        <m:e>
                          <m:r>
                            <m:t>C</m:t>
                          </m:r>
                        </m:e>
                        <m:sub>
                          <m:r>
                            <m:t>0</m:t>
                          </m:r>
                        </m:sub>
                      </m:sSub>
                      <m:r>
                        <m:rPr>
                          <m:sty m:val="p"/>
                        </m:rPr>
                        <m:t>+</m:t>
                      </m:r>
                      <m:sSub>
                        <m:e>
                          <m:r>
                            <m:t>I</m:t>
                          </m:r>
                        </m:e>
                        <m:sub>
                          <m:r>
                            <m:t>0</m:t>
                          </m:r>
                        </m:sub>
                      </m:sSub>
                      <m:r>
                        <m:rPr>
                          <m:sty m:val="p"/>
                        </m:rPr>
                        <m:t>+</m:t>
                      </m:r>
                      <m:sSub>
                        <m:e>
                          <m:r>
                            <m:t>G</m:t>
                          </m:r>
                        </m:e>
                        <m:sub>
                          <m:r>
                            <m:t>0</m:t>
                          </m:r>
                        </m:sub>
                      </m:sSub>
                      <m:r>
                        <m:rPr>
                          <m:sty m:val="p"/>
                        </m:rPr>
                        <m:t>+</m:t>
                      </m:r>
                      <m:r>
                        <m:t>N</m:t>
                      </m:r>
                      <m:sSub>
                        <m:e>
                          <m:r>
                            <m:t>X</m:t>
                          </m:r>
                        </m:e>
                        <m:sub>
                          <m:r>
                            <m:t>0</m:t>
                          </m:r>
                        </m:sub>
                      </m:sSub>
                    </m:oMath>
                  </m:oMathPara>
                </a14:m>
              </a:p>
              <a:p>
                <a:pPr lvl="0" indent="0" marL="0">
                  <a:buNone/>
                </a:pPr>
                <a:r>
                  <a:rPr/>
                  <a:t>We can differentiate the equation above to get:</a:t>
                </a:r>
              </a:p>
              <a:p>
                <a:pPr lvl="0" indent="0" marL="0">
                  <a:buNone/>
                </a:pPr>
                <a14:m>
                  <m:oMathPara xmlns:m="http://schemas.openxmlformats.org/officeDocument/2006/math">
                    <m:oMathParaPr>
                      <m:jc m:val="center"/>
                    </m:oMathParaPr>
                    <m:oMath>
                      <m:sSub>
                        <m:e>
                          <m:r>
                            <m:t>Y</m:t>
                          </m:r>
                        </m:e>
                        <m:sub>
                          <m:r>
                            <m:t>0</m:t>
                          </m:r>
                        </m:sub>
                      </m:sSub>
                      <m:r>
                        <m:rPr>
                          <m:sty m:val="p"/>
                        </m:rPr>
                        <m:t>+</m:t>
                      </m:r>
                      <m:r>
                        <m:t>Δ</m:t>
                      </m:r>
                      <m:r>
                        <m:t>Y</m:t>
                      </m:r>
                      <m:r>
                        <m:rPr>
                          <m:sty m:val="p"/>
                        </m:rPr>
                        <m:t>=</m:t>
                      </m:r>
                      <m:sSub>
                        <m:e>
                          <m:r>
                            <m:t>C</m:t>
                          </m:r>
                        </m:e>
                        <m:sub>
                          <m:r>
                            <m:t>0</m:t>
                          </m:r>
                        </m:sub>
                      </m:sSub>
                      <m:r>
                        <m:rPr>
                          <m:sty m:val="p"/>
                        </m:rPr>
                        <m:t>+</m:t>
                      </m:r>
                      <m:sSub>
                        <m:e>
                          <m:r>
                            <m:t>C</m:t>
                          </m:r>
                        </m:e>
                        <m:sub>
                          <m:r>
                            <m:t>Y</m:t>
                          </m:r>
                        </m:sub>
                      </m:sSub>
                      <m:r>
                        <m:t>Δ</m:t>
                      </m:r>
                      <m:r>
                        <m:t>Y</m:t>
                      </m:r>
                      <m:r>
                        <m:rPr>
                          <m:sty m:val="p"/>
                        </m:rPr>
                        <m:t>+</m:t>
                      </m:r>
                      <m:sSub>
                        <m:e>
                          <m:r>
                            <m:t>C</m:t>
                          </m:r>
                        </m:e>
                        <m:sub>
                          <m:r>
                            <m:t>r</m:t>
                          </m:r>
                        </m:sub>
                      </m:sSub>
                      <m:r>
                        <m:t>Δ</m:t>
                      </m:r>
                      <m:r>
                        <m:t>r</m:t>
                      </m:r>
                      <m:r>
                        <m:rPr>
                          <m:sty m:val="p"/>
                        </m:rPr>
                        <m:t>+</m:t>
                      </m:r>
                      <m:sSub>
                        <m:e>
                          <m:r>
                            <m:t>I</m:t>
                          </m:r>
                        </m:e>
                        <m:sub>
                          <m:r>
                            <m:t>r</m:t>
                          </m:r>
                        </m:sub>
                      </m:sSub>
                      <m:r>
                        <m:t>Δ</m:t>
                      </m:r>
                      <m:r>
                        <m:t>r</m:t>
                      </m:r>
                      <m:r>
                        <m:rPr>
                          <m:sty m:val="p"/>
                        </m:rPr>
                        <m:t>+</m:t>
                      </m:r>
                      <m:sSub>
                        <m:e>
                          <m:r>
                            <m:t>G</m:t>
                          </m:r>
                        </m:e>
                        <m:sub>
                          <m:r>
                            <m:t>0</m:t>
                          </m:r>
                        </m:sub>
                      </m:sSub>
                      <m:r>
                        <m:rPr>
                          <m:sty m:val="p"/>
                        </m:rPr>
                        <m:t>+</m:t>
                      </m:r>
                      <m:r>
                        <m:t>N</m:t>
                      </m:r>
                      <m:sSub>
                        <m:e>
                          <m:r>
                            <m:t>X</m:t>
                          </m:r>
                        </m:e>
                        <m:sub>
                          <m:r>
                            <m:t>0</m:t>
                          </m:r>
                        </m:sub>
                      </m:sSub>
                      <m:r>
                        <m:rPr>
                          <m:sty m:val="p"/>
                        </m:rPr>
                        <m:t>+</m:t>
                      </m:r>
                      <m:r>
                        <m:t>Δ</m:t>
                      </m:r>
                      <m:r>
                        <m:t>S</m:t>
                      </m:r>
                    </m:oMath>
                  </m:oMathPara>
                </a14:m>
              </a:p>
              <a:p>
                <a:pPr lvl="0" indent="0" marL="0">
                  <a:buNone/>
                </a:pPr>
                <a:r>
                  <a:rPr/>
                  <a:t>Where </a:t>
                </a:r>
                <a14:m>
                  <m:oMath xmlns:m="http://schemas.openxmlformats.org/officeDocument/2006/math">
                    <m:r>
                      <m:t>Δ</m:t>
                    </m:r>
                    <m:r>
                      <m:t>S</m:t>
                    </m:r>
                    <m:r>
                      <m:rPr>
                        <m:sty m:val="p"/>
                      </m:rPr>
                      <m:t>=</m:t>
                    </m:r>
                    <m:r>
                      <m:t>Δ</m:t>
                    </m:r>
                    <m:r>
                      <m:t>G</m:t>
                    </m:r>
                    <m:r>
                      <m:rPr>
                        <m:sty m:val="p"/>
                      </m:rPr>
                      <m:t>+</m:t>
                    </m:r>
                    <m:r>
                      <m:t>Δ</m:t>
                    </m:r>
                    <m:r>
                      <m:t>N</m:t>
                    </m:r>
                    <m:r>
                      <m:t>X</m:t>
                    </m:r>
                  </m:oMath>
                </a14:m>
                <a:r>
                  <a:rPr/>
                  <a:t> captures the shock to demand. After substracting the constants we get a linear approximation:</a:t>
                </a:r>
              </a:p>
              <a:p>
                <a:pPr lvl="0" indent="0" marL="0">
                  <a:buNone/>
                </a:pPr>
                <a14:m>
                  <m:oMathPara xmlns:m="http://schemas.openxmlformats.org/officeDocument/2006/math">
                    <m:oMathParaPr>
                      <m:jc m:val="center"/>
                    </m:oMathParaPr>
                    <m:oMath>
                      <m:r>
                        <m:t>Δ</m:t>
                      </m:r>
                      <m:r>
                        <m:t>Y</m:t>
                      </m:r>
                      <m:r>
                        <m:rPr>
                          <m:sty m:val="p"/>
                        </m:rPr>
                        <m:t>=</m:t>
                      </m:r>
                      <m:sSub>
                        <m:e>
                          <m:r>
                            <m:t>C</m:t>
                          </m:r>
                        </m:e>
                        <m:sub>
                          <m:r>
                            <m:t>Y</m:t>
                          </m:r>
                        </m:sub>
                      </m:sSub>
                      <m:r>
                        <m:t>Δ</m:t>
                      </m:r>
                      <m:r>
                        <m:t>Y</m:t>
                      </m:r>
                      <m:r>
                        <m:rPr>
                          <m:sty m:val="p"/>
                        </m:rPr>
                        <m:t>+</m:t>
                      </m:r>
                      <m:sSub>
                        <m:e>
                          <m:r>
                            <m:t>C</m:t>
                          </m:r>
                        </m:e>
                        <m:sub>
                          <m:r>
                            <m:t>r</m:t>
                          </m:r>
                        </m:sub>
                      </m:sSub>
                      <m:r>
                        <m:t>Δ</m:t>
                      </m:r>
                      <m:r>
                        <m:t>r</m:t>
                      </m:r>
                      <m:r>
                        <m:rPr>
                          <m:sty m:val="p"/>
                        </m:rPr>
                        <m:t>+</m:t>
                      </m:r>
                      <m:sSub>
                        <m:e>
                          <m:r>
                            <m:t>I</m:t>
                          </m:r>
                        </m:e>
                        <m:sub>
                          <m:r>
                            <m:t>r</m:t>
                          </m:r>
                        </m:sub>
                      </m:sSub>
                      <m:r>
                        <m:t>Δ</m:t>
                      </m:r>
                      <m:r>
                        <m:t>r</m:t>
                      </m:r>
                      <m:r>
                        <m:rPr>
                          <m:sty m:val="p"/>
                        </m:rPr>
                        <m:t>+</m:t>
                      </m:r>
                      <m:r>
                        <m:t>Δ</m:t>
                      </m:r>
                      <m:r>
                        <m:t>S</m:t>
                      </m:r>
                    </m:oMath>
                  </m:oMathPara>
                </a14:m>
              </a:p>
            </p:txBody>
          </p:sp>
        </mc:Choice>
      </mc:AlternateContent>
      <p:sp>
        <p:nvSpPr>
          <p:cNvPr id="5" name="Footer Placeholder 4"/>
          <p:cNvSpPr>
            <a:spLocks noGrp="1"/>
          </p:cNvSpPr>
          <p:nvPr>
            <p:ph idx="11" sz="quarter" type="ftr"/>
          </p:nvPr>
        </p:nvSpPr>
        <p:spPr/>
        <p:txBody>
          <a:bodyPr/>
          <a:lstStyle/>
          <a:p>
            <a:endParaRPr lang="en-US"/>
          </a:p>
        </p:txBody>
      </p:sp>
      <p:sp>
        <p:nvSpPr>
          <p:cNvPr id="6" name="Slide Number Placeholder 5"/>
          <p:cNvSpPr>
            <a:spLocks noGrp="1"/>
          </p:cNvSpPr>
          <p:nvPr>
            <p:ph idx="12" sz="quarter" type="sldNum"/>
          </p:nvPr>
        </p:nvSpPr>
        <p:spPr/>
        <p:txBody>
          <a:bodyPr/>
          <a:lstStyle/>
          <a:p>
            <a:fld id="{C5EF2332-01BF-834F-8236-50238282D533}" type="slidenum">
              <a:rPr lang="en-US" smtClean="0"/>
              <a:t>‹#›</a:t>
            </a:fld>
            <a:endParaRPr lang="en-US"/>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Real Interest Rates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Let’s introduce some standard notations:</a:t>
                </a:r>
              </a:p>
              <a:p>
                <a:pPr lvl="0"/>
                <a:r>
                  <a:rPr/>
                  <a:t>Nominal interest rate between </a:t>
                </a:r>
                <a14:m>
                  <m:oMath xmlns:m="http://schemas.openxmlformats.org/officeDocument/2006/math">
                    <m:r>
                      <m:t>t</m:t>
                    </m:r>
                  </m:oMath>
                </a14:m>
                <a:r>
                  <a:rPr/>
                  <a:t> and </a:t>
                </a:r>
                <a14:m>
                  <m:oMath xmlns:m="http://schemas.openxmlformats.org/officeDocument/2006/math">
                    <m:r>
                      <m:t>t</m:t>
                    </m:r>
                    <m:r>
                      <m:rPr>
                        <m:sty m:val="p"/>
                      </m:rPr>
                      <m:t>+</m:t>
                    </m:r>
                    <m:r>
                      <m:t>1</m:t>
                    </m:r>
                  </m:oMath>
                </a14:m>
                <a:r>
                  <a:rPr/>
                  <a:t>: </a:t>
                </a:r>
                <a14:m>
                  <m:oMath xmlns:m="http://schemas.openxmlformats.org/officeDocument/2006/math">
                    <m:sSub>
                      <m:e>
                        <m:r>
                          <m:t>i</m:t>
                        </m:r>
                      </m:e>
                      <m:sub>
                        <m:r>
                          <m:t>t</m:t>
                        </m:r>
                      </m:sub>
                    </m:sSub>
                  </m:oMath>
                </a14:m>
              </a:p>
              <a:p>
                <a:pPr lvl="1"/>
                <a:r>
                  <a:rPr/>
                  <a:t>Agreed ex ante, at date </a:t>
                </a:r>
                <a14:m>
                  <m:oMath xmlns:m="http://schemas.openxmlformats.org/officeDocument/2006/math">
                    <m:r>
                      <m:t>t</m:t>
                    </m:r>
                  </m:oMath>
                </a14:m>
              </a:p>
              <a:p>
                <a:pPr lvl="0"/>
                <a:r>
                  <a:rPr/>
                  <a:t>Inflation rate </a:t>
                </a:r>
                <a14:m>
                  <m:oMath xmlns:m="http://schemas.openxmlformats.org/officeDocument/2006/math">
                    <m:r>
                      <m:t>t</m:t>
                    </m:r>
                  </m:oMath>
                </a14:m>
                <a:r>
                  <a:rPr/>
                  <a:t> and </a:t>
                </a:r>
                <a14:m>
                  <m:oMath xmlns:m="http://schemas.openxmlformats.org/officeDocument/2006/math">
                    <m:r>
                      <m:t>t</m:t>
                    </m:r>
                    <m:r>
                      <m:rPr>
                        <m:sty m:val="p"/>
                      </m:rPr>
                      <m:t>+</m:t>
                    </m:r>
                    <m:r>
                      <m:t>1</m:t>
                    </m:r>
                  </m:oMath>
                </a14:m>
                <a:r>
                  <a:rPr/>
                  <a:t>: </a:t>
                </a:r>
                <a14:m>
                  <m:oMath xmlns:m="http://schemas.openxmlformats.org/officeDocument/2006/math">
                    <m:sSub>
                      <m:e>
                        <m:r>
                          <m:t>π</m:t>
                        </m:r>
                      </m:e>
                      <m:sub>
                        <m:r>
                          <m:t>t</m:t>
                        </m:r>
                        <m:r>
                          <m:rPr>
                            <m:sty m:val="p"/>
                          </m:rPr>
                          <m:t>+</m:t>
                        </m:r>
                        <m:r>
                          <m:t>1</m:t>
                        </m:r>
                      </m:sub>
                    </m:sSub>
                  </m:oMath>
                </a14:m>
              </a:p>
              <a:p>
                <a:pPr lvl="1"/>
                <a:r>
                  <a:rPr/>
                  <a:t>Realized and observed ex post, at date </a:t>
                </a:r>
                <a14:m>
                  <m:oMath xmlns:m="http://schemas.openxmlformats.org/officeDocument/2006/math">
                    <m:r>
                      <m:t>t</m:t>
                    </m:r>
                    <m:r>
                      <m:rPr>
                        <m:sty m:val="p"/>
                      </m:rPr>
                      <m:t>+</m:t>
                    </m:r>
                    <m:r>
                      <m:t>1</m:t>
                    </m:r>
                  </m:oMath>
                </a14:m>
              </a:p>
              <a:p>
                <a:pPr lvl="0" indent="0" marL="0">
                  <a:buNone/>
                </a:pPr>
                <a:r>
                  <a:rPr/>
                  <a:t>Expected Real Interest rate </a:t>
                </a:r>
                <a14:m>
                  <m:oMath xmlns:m="http://schemas.openxmlformats.org/officeDocument/2006/math">
                    <m:sSub>
                      <m:e>
                        <m:r>
                          <m:t>r</m:t>
                        </m:r>
                      </m:e>
                      <m:sub>
                        <m:r>
                          <m:t>t</m:t>
                        </m:r>
                        <m:r>
                          <m:rPr>
                            <m:sty m:val="p"/>
                          </m:rPr>
                          <m:t>+</m:t>
                        </m:r>
                        <m:r>
                          <m:t>1</m:t>
                        </m:r>
                      </m:sub>
                    </m:sSub>
                  </m:oMath>
                </a14:m>
                <a:r>
                  <a:rPr/>
                  <a:t> satisfies:</a:t>
                </a:r>
              </a:p>
              <a:p>
                <a:pPr lvl="0" indent="0" marL="0">
                  <a:buNone/>
                </a:pPr>
                <a14:m>
                  <m:oMathPara xmlns:m="http://schemas.openxmlformats.org/officeDocument/2006/math">
                    <m:oMathParaPr>
                      <m:jc m:val="center"/>
                    </m:oMathParaPr>
                    <m:oMath>
                      <m:r>
                        <m:t>1</m:t>
                      </m:r>
                      <m:r>
                        <m:rPr>
                          <m:sty m:val="p"/>
                        </m:rPr>
                        <m:t>+</m:t>
                      </m:r>
                      <m:sSub>
                        <m:e>
                          <m:r>
                            <m:t>r</m:t>
                          </m:r>
                        </m:e>
                        <m:sub>
                          <m:r>
                            <m:t>t</m:t>
                          </m:r>
                        </m:sub>
                      </m:sSub>
                      <m:r>
                        <m:rPr>
                          <m:sty m:val="p"/>
                        </m:rPr>
                        <m:t>=</m:t>
                      </m:r>
                      <m:f>
                        <m:fPr>
                          <m:type m:val="bar"/>
                        </m:fPr>
                        <m:num>
                          <m:r>
                            <m:t>1</m:t>
                          </m:r>
                          <m:r>
                            <m:rPr>
                              <m:sty m:val="p"/>
                            </m:rPr>
                            <m:t>+</m:t>
                          </m:r>
                          <m:sSub>
                            <m:e>
                              <m:r>
                                <m:t>i</m:t>
                              </m:r>
                            </m:e>
                            <m:sub>
                              <m:r>
                                <m:t>t</m:t>
                              </m:r>
                            </m:sub>
                          </m:sSub>
                        </m:num>
                        <m:den>
                          <m:r>
                            <m:t>1</m:t>
                          </m:r>
                          <m:r>
                            <m:rPr>
                              <m:sty m:val="p"/>
                            </m:rPr>
                            <m:t>+</m:t>
                          </m:r>
                          <m:sSub>
                            <m:e>
                              <m:r>
                                <m:t>π</m:t>
                              </m:r>
                            </m:e>
                            <m:sub>
                              <m:r>
                                <m:t>t</m:t>
                              </m:r>
                              <m:r>
                                <m:rPr>
                                  <m:sty m:val="p"/>
                                </m:rPr>
                                <m:t>+</m:t>
                              </m:r>
                              <m:r>
                                <m:t>1</m:t>
                              </m:r>
                            </m:sub>
                          </m:sSub>
                        </m:den>
                      </m:f>
                    </m:oMath>
                  </m:oMathPara>
                </a14:m>
              </a:p>
              <a:p>
                <a:pPr lvl="0" indent="0" marL="0">
                  <a:buNone/>
                </a:pPr>
                <a:r>
                  <a:rPr/>
                  <a:t>In logarithm (recall </a:t>
                </a:r>
                <a14:m>
                  <m:oMath xmlns:m="http://schemas.openxmlformats.org/officeDocument/2006/math">
                    <m:r>
                      <m:rPr>
                        <m:sty m:val="p"/>
                      </m:rPr>
                      <m:t>log</m:t>
                    </m:r>
                    <m:d>
                      <m:dPr>
                        <m:begChr m:val="("/>
                        <m:endChr m:val=")"/>
                        <m:sepChr m:val=""/>
                        <m:grow/>
                      </m:dPr>
                      <m:e>
                        <m:r>
                          <m:t>1</m:t>
                        </m:r>
                        <m:r>
                          <m:rPr>
                            <m:sty m:val="p"/>
                          </m:rPr>
                          <m:t>+</m:t>
                        </m:r>
                        <m:r>
                          <m:t>x</m:t>
                        </m:r>
                      </m:e>
                    </m:d>
                    <m:r>
                      <m:rPr>
                        <m:sty m:val="p"/>
                      </m:rPr>
                      <m:t>≈</m:t>
                    </m:r>
                    <m:r>
                      <m:t>x</m:t>
                    </m:r>
                  </m:oMath>
                </a14:m>
                <a:r>
                  <a:rPr/>
                  <a:t>)</a:t>
                </a:r>
              </a:p>
              <a:p>
                <a:pPr lvl="0" indent="0" marL="0">
                  <a:buNone/>
                </a:pPr>
                <a14:m>
                  <m:oMathPara xmlns:m="http://schemas.openxmlformats.org/officeDocument/2006/math">
                    <m:oMathParaPr>
                      <m:jc m:val="center"/>
                    </m:oMathParaPr>
                    <m:oMath>
                      <m:sSub>
                        <m:e>
                          <m:r>
                            <m:t>r</m:t>
                          </m:r>
                        </m:e>
                        <m:sub>
                          <m:r>
                            <m:t>t</m:t>
                          </m:r>
                        </m:sub>
                      </m:sSub>
                      <m:r>
                        <m:rPr>
                          <m:sty m:val="p"/>
                        </m:rPr>
                        <m:t>=</m:t>
                      </m:r>
                      <m:sSub>
                        <m:e>
                          <m:r>
                            <m:t>i</m:t>
                          </m:r>
                        </m:e>
                        <m:sub>
                          <m:r>
                            <m:t>t</m:t>
                          </m:r>
                        </m:sub>
                      </m:sSub>
                      <m:r>
                        <m:rPr>
                          <m:sty m:val="p"/>
                        </m:rPr>
                        <m:t>−</m:t>
                      </m:r>
                      <m:sSub>
                        <m:e>
                          <m:r>
                            <m:t>π</m:t>
                          </m:r>
                        </m:e>
                        <m:sub>
                          <m:r>
                            <m:t>t</m:t>
                          </m:r>
                          <m:r>
                            <m:rPr>
                              <m:sty m:val="p"/>
                            </m:rPr>
                            <m:t>+</m:t>
                          </m:r>
                          <m:r>
                            <m:t>1</m:t>
                          </m:r>
                        </m:sub>
                      </m:sSub>
                    </m:oMath>
                  </m:oMathPara>
                </a14:m>
              </a:p>
            </p:txBody>
          </p:sp>
        </mc:Choice>
      </mc:AlternateContent>
      <p:sp>
        <p:nvSpPr>
          <p:cNvPr id="5" name="Footer Placeholder 4"/>
          <p:cNvSpPr>
            <a:spLocks noGrp="1"/>
          </p:cNvSpPr>
          <p:nvPr>
            <p:ph idx="11" sz="quarter" type="ftr"/>
          </p:nvPr>
        </p:nvSpPr>
        <p:spPr/>
        <p:txBody>
          <a:bodyPr/>
          <a:lstStyle/>
          <a:p>
            <a:endParaRPr lang="en-US"/>
          </a:p>
        </p:txBody>
      </p:sp>
      <p:sp>
        <p:nvSpPr>
          <p:cNvPr id="6" name="Slide Number Placeholder 5"/>
          <p:cNvSpPr>
            <a:spLocks noGrp="1"/>
          </p:cNvSpPr>
          <p:nvPr>
            <p:ph idx="12" sz="quarter" type="sldNum"/>
          </p:nvPr>
        </p:nvSpPr>
        <p:spPr/>
        <p:txBody>
          <a:bodyPr/>
          <a:lstStyle/>
          <a:p>
            <a:fld id="{C5EF2332-01BF-834F-8236-50238282D533}" type="slidenum">
              <a:rPr lang="en-US" smtClean="0"/>
              <a:t>‹#›</a:t>
            </a:fld>
            <a:endParaRPr lang="en-US"/>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IS Curve</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spcBef>
                    <a:spcPts val="3000"/>
                  </a:spcBef>
                  <a:buNone/>
                </a:pPr>
                <a:r>
                  <a:rPr b="1"/>
                  <a:t>Log-linearization</a:t>
                </a:r>
              </a:p>
              <a:p>
                <a:pPr lvl="0" indent="0" marL="0">
                  <a:buNone/>
                </a:pPr>
                <a:r>
                  <a:rPr/>
                  <a:t>From the linear approximation:</a:t>
                </a:r>
              </a:p>
              <a:p>
                <a:pPr lvl="0" indent="0" marL="0">
                  <a:buNone/>
                </a:pPr>
                <a14:m>
                  <m:oMathPara xmlns:m="http://schemas.openxmlformats.org/officeDocument/2006/math">
                    <m:oMathParaPr>
                      <m:jc m:val="center"/>
                    </m:oMathParaPr>
                    <m:oMath>
                      <m:r>
                        <m:t>Δ</m:t>
                      </m:r>
                      <m:r>
                        <m:t>Y</m:t>
                      </m:r>
                      <m:r>
                        <m:rPr>
                          <m:sty m:val="p"/>
                        </m:rPr>
                        <m:t>=</m:t>
                      </m:r>
                      <m:sSub>
                        <m:e>
                          <m:r>
                            <m:t>C</m:t>
                          </m:r>
                        </m:e>
                        <m:sub>
                          <m:r>
                            <m:t>Y</m:t>
                          </m:r>
                        </m:sub>
                      </m:sSub>
                      <m:r>
                        <m:t>Δ</m:t>
                      </m:r>
                      <m:r>
                        <m:t>Y</m:t>
                      </m:r>
                      <m:r>
                        <m:rPr>
                          <m:sty m:val="p"/>
                        </m:rPr>
                        <m:t>+</m:t>
                      </m:r>
                      <m:sSub>
                        <m:e>
                          <m:r>
                            <m:t>C</m:t>
                          </m:r>
                        </m:e>
                        <m:sub>
                          <m:r>
                            <m:t>r</m:t>
                          </m:r>
                        </m:sub>
                      </m:sSub>
                      <m:r>
                        <m:t>Δ</m:t>
                      </m:r>
                      <m:r>
                        <m:t>r</m:t>
                      </m:r>
                      <m:r>
                        <m:rPr>
                          <m:sty m:val="p"/>
                        </m:rPr>
                        <m:t>+</m:t>
                      </m:r>
                      <m:sSub>
                        <m:e>
                          <m:r>
                            <m:t>I</m:t>
                          </m:r>
                        </m:e>
                        <m:sub>
                          <m:r>
                            <m:t>r</m:t>
                          </m:r>
                        </m:sub>
                      </m:sSub>
                      <m:r>
                        <m:t>Δ</m:t>
                      </m:r>
                      <m:r>
                        <m:t>r</m:t>
                      </m:r>
                      <m:r>
                        <m:rPr>
                          <m:sty m:val="p"/>
                        </m:rPr>
                        <m:t>+</m:t>
                      </m:r>
                      <m:r>
                        <m:t>Δ</m:t>
                      </m:r>
                      <m:r>
                        <m:t>S</m:t>
                      </m:r>
                    </m:oMath>
                  </m:oMathPara>
                </a14:m>
              </a:p>
              <a:p>
                <a:pPr lvl="0" indent="0" marL="0">
                  <a:buNone/>
                </a:pPr>
                <a:r>
                  <a:rPr/>
                  <a:t>We get</a:t>
                </a:r>
              </a:p>
              <a:p>
                <a:pPr lvl="0" indent="0" marL="0">
                  <a:buNone/>
                </a:pPr>
                <a14:m>
                  <m:oMathPara xmlns:m="http://schemas.openxmlformats.org/officeDocument/2006/math">
                    <m:oMathParaPr>
                      <m:jc m:val="center"/>
                    </m:oMathParaPr>
                    <m:oMath>
                      <m:f>
                        <m:fPr>
                          <m:type m:val="bar"/>
                        </m:fPr>
                        <m:num>
                          <m:r>
                            <m:t>Δ</m:t>
                          </m:r>
                          <m:r>
                            <m:t>Y</m:t>
                          </m:r>
                        </m:num>
                        <m:den>
                          <m:r>
                            <m:t>Y</m:t>
                          </m:r>
                        </m:den>
                      </m:f>
                      <m:r>
                        <m:rPr>
                          <m:sty m:val="p"/>
                        </m:rPr>
                        <m:t>=</m:t>
                      </m:r>
                      <m:sSub>
                        <m:e>
                          <m:r>
                            <m:t>C</m:t>
                          </m:r>
                        </m:e>
                        <m:sub>
                          <m:r>
                            <m:t>Y</m:t>
                          </m:r>
                        </m:sub>
                      </m:sSub>
                      <m:f>
                        <m:fPr>
                          <m:type m:val="bar"/>
                        </m:fPr>
                        <m:num>
                          <m:r>
                            <m:t>Δ</m:t>
                          </m:r>
                          <m:r>
                            <m:t>Y</m:t>
                          </m:r>
                        </m:num>
                        <m:den>
                          <m:r>
                            <m:t>Y</m:t>
                          </m:r>
                        </m:den>
                      </m:f>
                      <m:r>
                        <m:rPr>
                          <m:sty m:val="p"/>
                        </m:rPr>
                        <m:t>+</m:t>
                      </m:r>
                      <m:f>
                        <m:fPr>
                          <m:type m:val="bar"/>
                        </m:fPr>
                        <m:num>
                          <m:sSub>
                            <m:e>
                              <m:r>
                                <m:t>C</m:t>
                              </m:r>
                            </m:e>
                            <m:sub>
                              <m:r>
                                <m:t>r</m:t>
                              </m:r>
                            </m:sub>
                          </m:sSub>
                        </m:num>
                        <m:den>
                          <m:r>
                            <m:t>Y</m:t>
                          </m:r>
                        </m:den>
                      </m:f>
                      <m:r>
                        <m:t>Δ</m:t>
                      </m:r>
                      <m:r>
                        <m:t>r</m:t>
                      </m:r>
                      <m:r>
                        <m:rPr>
                          <m:sty m:val="p"/>
                        </m:rPr>
                        <m:t>+</m:t>
                      </m:r>
                      <m:f>
                        <m:fPr>
                          <m:type m:val="bar"/>
                        </m:fPr>
                        <m:num>
                          <m:sSub>
                            <m:e>
                              <m:r>
                                <m:t>I</m:t>
                              </m:r>
                            </m:e>
                            <m:sub>
                              <m:r>
                                <m:t>r</m:t>
                              </m:r>
                            </m:sub>
                          </m:sSub>
                        </m:num>
                        <m:den>
                          <m:r>
                            <m:t>Y</m:t>
                          </m:r>
                        </m:den>
                      </m:f>
                      <m:r>
                        <m:t>Δ</m:t>
                      </m:r>
                      <m:r>
                        <m:t>r</m:t>
                      </m:r>
                      <m:r>
                        <m:rPr>
                          <m:sty m:val="p"/>
                        </m:rPr>
                        <m:t>+</m:t>
                      </m:r>
                      <m:f>
                        <m:fPr>
                          <m:type m:val="bar"/>
                        </m:fPr>
                        <m:num>
                          <m:r>
                            <m:t>1</m:t>
                          </m:r>
                        </m:num>
                        <m:den>
                          <m:r>
                            <m:t>Y</m:t>
                          </m:r>
                        </m:den>
                      </m:f>
                      <m:r>
                        <m:t>Δ</m:t>
                      </m:r>
                      <m:r>
                        <m:t>S</m:t>
                      </m:r>
                    </m:oMath>
                  </m:oMathPara>
                </a14:m>
              </a:p>
              <a:p>
                <a:pPr lvl="0" indent="0" marL="0">
                  <a:buNone/>
                </a:pPr>
                <a:r>
                  <a:rPr/>
                  <a:t>Then we set </a:t>
                </a:r>
                <a14:m>
                  <m:oMath xmlns:m="http://schemas.openxmlformats.org/officeDocument/2006/math">
                    <m:r>
                      <m:t>y</m:t>
                    </m:r>
                    <m:r>
                      <m:rPr>
                        <m:sty m:val="p"/>
                      </m:rPr>
                      <m:t>=</m:t>
                    </m:r>
                    <m:f>
                      <m:fPr>
                        <m:type m:val="bar"/>
                      </m:fPr>
                      <m:num>
                        <m:r>
                          <m:t>Δ</m:t>
                        </m:r>
                        <m:r>
                          <m:t>Y</m:t>
                        </m:r>
                      </m:num>
                      <m:den>
                        <m:r>
                          <m:t>Y</m:t>
                        </m:r>
                      </m:den>
                    </m:f>
                  </m:oMath>
                </a14:m>
                <a:r>
                  <a:rPr/>
                  <a:t> to get the equation describing the IS curve in logarithms:</a:t>
                </a:r>
              </a:p>
              <a:p>
                <a:pPr lvl="0" indent="0" marL="0">
                  <a:buNone/>
                </a:pPr>
                <a14:m>
                  <m:oMathPara xmlns:m="http://schemas.openxmlformats.org/officeDocument/2006/math">
                    <m:oMathParaPr>
                      <m:jc m:val="center"/>
                    </m:oMathParaPr>
                    <m:oMath>
                      <m:r>
                        <m:t>y</m:t>
                      </m:r>
                      <m:r>
                        <m:rPr>
                          <m:sty m:val="p"/>
                        </m:rPr>
                        <m:t>=</m:t>
                      </m:r>
                      <m:r>
                        <m:rPr>
                          <m:sty m:val="p"/>
                        </m:rPr>
                        <m:t>−</m:t>
                      </m:r>
                      <m:r>
                        <m:t>σ</m:t>
                      </m:r>
                      <m:d>
                        <m:dPr>
                          <m:begChr m:val="("/>
                          <m:endChr m:val=")"/>
                          <m:sepChr m:val=""/>
                          <m:grow/>
                        </m:dPr>
                        <m:e>
                          <m:r>
                            <m:t>r</m:t>
                          </m:r>
                          <m:r>
                            <m:rPr>
                              <m:sty m:val="p"/>
                            </m:rPr>
                            <m:t>−</m:t>
                          </m:r>
                          <m:sSup>
                            <m:e>
                              <m:r>
                                <m:t>r</m:t>
                              </m:r>
                            </m:e>
                            <m:sup>
                              <m:r>
                                <m:rPr>
                                  <m:sty m:val="p"/>
                                </m:rPr>
                                <m:t>⋆</m:t>
                              </m:r>
                            </m:sup>
                          </m:sSup>
                        </m:e>
                      </m:d>
                      <m:r>
                        <m:rPr>
                          <m:sty m:val="p"/>
                        </m:rPr>
                        <m:t>+</m:t>
                      </m:r>
                      <m:r>
                        <m:t>θ</m:t>
                      </m:r>
                    </m:oMath>
                  </m:oMathPara>
                </a14:m>
              </a:p>
              <a:p>
                <a:pPr lvl="0" indent="0" marL="0">
                  <a:buNone/>
                </a:pPr>
                <a:r>
                  <a:rPr/>
                  <a:t>Where </a:t>
                </a:r>
                <a14:m>
                  <m:oMath xmlns:m="http://schemas.openxmlformats.org/officeDocument/2006/math">
                    <m:r>
                      <m:t>σ</m:t>
                    </m:r>
                    <m:r>
                      <m:rPr>
                        <m:sty m:val="p"/>
                      </m:rPr>
                      <m:t>=</m:t>
                    </m:r>
                    <m:f>
                      <m:fPr>
                        <m:type m:val="bar"/>
                      </m:fPr>
                      <m:num>
                        <m:r>
                          <m:rPr>
                            <m:sty m:val="p"/>
                          </m:rPr>
                          <m:t>−</m:t>
                        </m:r>
                        <m:d>
                          <m:dPr>
                            <m:begChr m:val="("/>
                            <m:endChr m:val=")"/>
                            <m:sepChr m:val=""/>
                            <m:grow/>
                          </m:dPr>
                          <m:e>
                            <m:f>
                              <m:fPr>
                                <m:type m:val="bar"/>
                              </m:fPr>
                              <m:num>
                                <m:sSub>
                                  <m:e>
                                    <m:r>
                                      <m:t>C</m:t>
                                    </m:r>
                                  </m:e>
                                  <m:sub>
                                    <m:r>
                                      <m:t>r</m:t>
                                    </m:r>
                                  </m:sub>
                                </m:sSub>
                              </m:num>
                              <m:den>
                                <m:r>
                                  <m:t>Y</m:t>
                                </m:r>
                              </m:den>
                            </m:f>
                            <m:r>
                              <m:rPr>
                                <m:sty m:val="p"/>
                              </m:rPr>
                              <m:t>+</m:t>
                            </m:r>
                            <m:f>
                              <m:fPr>
                                <m:type m:val="bar"/>
                              </m:fPr>
                              <m:num>
                                <m:sSub>
                                  <m:e>
                                    <m:r>
                                      <m:t>I</m:t>
                                    </m:r>
                                  </m:e>
                                  <m:sub>
                                    <m:r>
                                      <m:t>r</m:t>
                                    </m:r>
                                  </m:sub>
                                </m:sSub>
                              </m:num>
                              <m:den>
                                <m:r>
                                  <m:t>Y</m:t>
                                </m:r>
                              </m:den>
                            </m:f>
                          </m:e>
                        </m:d>
                      </m:num>
                      <m:den>
                        <m:r>
                          <m:t>1</m:t>
                        </m:r>
                        <m:r>
                          <m:rPr>
                            <m:sty m:val="p"/>
                          </m:rPr>
                          <m:t>−</m:t>
                        </m:r>
                        <m:sSub>
                          <m:e>
                            <m:r>
                              <m:t>C</m:t>
                            </m:r>
                          </m:e>
                          <m:sub>
                            <m:r>
                              <m:t>Y</m:t>
                            </m:r>
                          </m:sub>
                        </m:sSub>
                      </m:den>
                    </m:f>
                    <m:r>
                      <m:rPr>
                        <m:sty m:val="p"/>
                      </m:rPr>
                      <m:t>&gt;</m:t>
                    </m:r>
                    <m:r>
                      <m:t>0</m:t>
                    </m:r>
                  </m:oMath>
                </a14:m>
                <a:r>
                  <a:rPr/>
                  <a:t> and </a:t>
                </a:r>
                <a14:m>
                  <m:oMath xmlns:m="http://schemas.openxmlformats.org/officeDocument/2006/math">
                    <m:r>
                      <m:t>θ</m:t>
                    </m:r>
                    <m:r>
                      <m:rPr>
                        <m:sty m:val="p"/>
                      </m:rPr>
                      <m:t>=</m:t>
                    </m:r>
                    <m:f>
                      <m:fPr>
                        <m:type m:val="bar"/>
                      </m:fPr>
                      <m:num>
                        <m:r>
                          <m:t>Δ</m:t>
                        </m:r>
                        <m:r>
                          <m:t>G</m:t>
                        </m:r>
                        <m:r>
                          <m:rPr>
                            <m:sty m:val="p"/>
                          </m:rPr>
                          <m:t>+</m:t>
                        </m:r>
                        <m:r>
                          <m:t>Δ</m:t>
                        </m:r>
                        <m:r>
                          <m:t>N</m:t>
                        </m:r>
                        <m:r>
                          <m:t>X</m:t>
                        </m:r>
                      </m:num>
                      <m:den>
                        <m:r>
                          <m:t>Y</m:t>
                        </m:r>
                      </m:den>
                    </m:f>
                  </m:oMath>
                </a14:m>
                <a:r>
                  <a:rPr/>
                  <a:t> contains all disturbances to spending that are not due to income or interest rates.</a:t>
                </a:r>
              </a:p>
            </p:txBody>
          </p:sp>
        </mc:Choice>
      </mc:AlternateContent>
      <p:sp>
        <p:nvSpPr>
          <p:cNvPr id="5" name="Footer Placeholder 4"/>
          <p:cNvSpPr>
            <a:spLocks noGrp="1"/>
          </p:cNvSpPr>
          <p:nvPr>
            <p:ph idx="11" sz="quarter" type="ftr"/>
          </p:nvPr>
        </p:nvSpPr>
        <p:spPr/>
        <p:txBody>
          <a:bodyPr/>
          <a:lstStyle/>
          <a:p>
            <a:endParaRPr lang="en-US"/>
          </a:p>
        </p:txBody>
      </p:sp>
      <p:sp>
        <p:nvSpPr>
          <p:cNvPr id="6" name="Slide Number Placeholder 5"/>
          <p:cNvSpPr>
            <a:spLocks noGrp="1"/>
          </p:cNvSpPr>
          <p:nvPr>
            <p:ph idx="12" sz="quarter" type="sldNum"/>
          </p:nvPr>
        </p:nvSpPr>
        <p:spPr/>
        <p:txBody>
          <a:bodyPr/>
          <a:lstStyle/>
          <a:p>
            <a:fld id="{C5EF2332-01BF-834F-8236-50238282D533}" type="slidenum">
              <a:rPr lang="en-US" smtClean="0"/>
              <a:t>‹#›</a:t>
            </a:fld>
            <a:endParaRPr lang="en-US"/>
          </a:p>
        </p:txBody>
      </p:sp>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IS Curve</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The result from all this work, is a linear IS curve (we ommited time subscripts so far to cut on notations):</a:t>
                </a:r>
              </a:p>
              <a:p>
                <a:pPr lvl="0" indent="0" marL="0">
                  <a:buNone/>
                </a:pPr>
                <a14:m>
                  <m:oMathPara xmlns:m="http://schemas.openxmlformats.org/officeDocument/2006/math">
                    <m:oMathParaPr>
                      <m:jc m:val="center"/>
                    </m:oMathParaPr>
                    <m:oMath>
                      <m:sSub>
                        <m:e>
                          <m:r>
                            <m:t>y</m:t>
                          </m:r>
                        </m:e>
                        <m:sub>
                          <m:r>
                            <m:t>t</m:t>
                          </m:r>
                        </m:sub>
                      </m:sSub>
                      <m:r>
                        <m:rPr>
                          <m:sty m:val="p"/>
                        </m:rPr>
                        <m:t>=</m:t>
                      </m:r>
                      <m:r>
                        <m:rPr>
                          <m:sty m:val="p"/>
                        </m:rPr>
                        <m:t>−</m:t>
                      </m:r>
                      <m:r>
                        <m:t>σ</m:t>
                      </m:r>
                      <m:d>
                        <m:dPr>
                          <m:begChr m:val="("/>
                          <m:endChr m:val=")"/>
                          <m:sepChr m:val=""/>
                          <m:grow/>
                        </m:dPr>
                        <m:e>
                          <m:sSub>
                            <m:e>
                              <m:r>
                                <m:t>r</m:t>
                              </m:r>
                            </m:e>
                            <m:sub>
                              <m:r>
                                <m:t>r</m:t>
                              </m:r>
                            </m:sub>
                          </m:sSub>
                          <m:r>
                            <m:rPr>
                              <m:sty m:val="p"/>
                            </m:rPr>
                            <m:t>−</m:t>
                          </m:r>
                          <m:sSup>
                            <m:e>
                              <m:r>
                                <m:t>r</m:t>
                              </m:r>
                            </m:e>
                            <m:sup>
                              <m:r>
                                <m:rPr>
                                  <m:sty m:val="p"/>
                                </m:rPr>
                                <m:t>⋆</m:t>
                              </m:r>
                            </m:sup>
                          </m:sSup>
                        </m:e>
                      </m:d>
                      <m:r>
                        <m:rPr>
                          <m:sty m:val="p"/>
                        </m:rPr>
                        <m:t>+</m:t>
                      </m:r>
                      <m:sSub>
                        <m:e>
                          <m:r>
                            <m:t>θ</m:t>
                          </m:r>
                        </m:e>
                        <m:sub>
                          <m:r>
                            <m:t>t</m:t>
                          </m:r>
                        </m:sub>
                      </m:sSub>
                    </m:oMath>
                  </m:oMathPara>
                </a14:m>
              </a:p>
              <a:p>
                <a:pPr lvl="0" indent="0" marL="0">
                  <a:buNone/>
                </a:pPr>
                <a:r>
                  <a:rPr/>
                  <a:t>where </a:t>
                </a:r>
                <a14:m>
                  <m:oMath xmlns:m="http://schemas.openxmlformats.org/officeDocument/2006/math">
                    <m:r>
                      <m:t>σ</m:t>
                    </m:r>
                    <m:r>
                      <m:rPr>
                        <m:sty m:val="p"/>
                      </m:rPr>
                      <m:t>=</m:t>
                    </m:r>
                    <m:f>
                      <m:fPr>
                        <m:type m:val="bar"/>
                      </m:fPr>
                      <m:num>
                        <m:r>
                          <m:rPr>
                            <m:sty m:val="p"/>
                          </m:rPr>
                          <m:t>−</m:t>
                        </m:r>
                        <m:d>
                          <m:dPr>
                            <m:begChr m:val="("/>
                            <m:endChr m:val=")"/>
                            <m:sepChr m:val=""/>
                            <m:grow/>
                          </m:dPr>
                          <m:e>
                            <m:f>
                              <m:fPr>
                                <m:type m:val="bar"/>
                              </m:fPr>
                              <m:num>
                                <m:sSub>
                                  <m:e>
                                    <m:r>
                                      <m:t>C</m:t>
                                    </m:r>
                                  </m:e>
                                  <m:sub>
                                    <m:r>
                                      <m:t>r</m:t>
                                    </m:r>
                                  </m:sub>
                                </m:sSub>
                              </m:num>
                              <m:den>
                                <m:r>
                                  <m:t>Y</m:t>
                                </m:r>
                              </m:den>
                            </m:f>
                            <m:r>
                              <m:rPr>
                                <m:sty m:val="p"/>
                              </m:rPr>
                              <m:t>+</m:t>
                            </m:r>
                            <m:f>
                              <m:fPr>
                                <m:type m:val="bar"/>
                              </m:fPr>
                              <m:num>
                                <m:sSub>
                                  <m:e>
                                    <m:r>
                                      <m:t>I</m:t>
                                    </m:r>
                                  </m:e>
                                  <m:sub>
                                    <m:r>
                                      <m:t>r</m:t>
                                    </m:r>
                                  </m:sub>
                                </m:sSub>
                              </m:num>
                              <m:den>
                                <m:r>
                                  <m:t>Y</m:t>
                                </m:r>
                              </m:den>
                            </m:f>
                          </m:e>
                        </m:d>
                      </m:num>
                      <m:den>
                        <m:r>
                          <m:t>1</m:t>
                        </m:r>
                        <m:r>
                          <m:rPr>
                            <m:sty m:val="p"/>
                          </m:rPr>
                          <m:t>−</m:t>
                        </m:r>
                        <m:sSub>
                          <m:e>
                            <m:r>
                              <m:t>C</m:t>
                            </m:r>
                          </m:e>
                          <m:sub>
                            <m:r>
                              <m:t>y</m:t>
                            </m:r>
                          </m:sub>
                        </m:sSub>
                      </m:den>
                    </m:f>
                  </m:oMath>
                </a14:m>
                <a:r>
                  <a:rPr/>
                  <a:t> and </a:t>
                </a:r>
                <a14:m>
                  <m:oMath xmlns:m="http://schemas.openxmlformats.org/officeDocument/2006/math">
                    <m:sSub>
                      <m:e>
                        <m:r>
                          <m:t>θ</m:t>
                        </m:r>
                      </m:e>
                      <m:sub>
                        <m:r>
                          <m:t>t</m:t>
                        </m:r>
                      </m:sub>
                    </m:sSub>
                  </m:oMath>
                </a14:m>
                <a:r>
                  <a:rPr/>
                  <a:t> is a demand shock.</a:t>
                </a:r>
              </a:p>
              <a:p>
                <a:pPr lvl="0"/>
                <a:r>
                  <a:rPr/>
                  <a:t>Higher MPC implies higher elasticity of demand to income shocks</a:t>
                </a:r>
              </a:p>
              <a:p>
                <a:pPr lvl="1"/>
                <a:r>
                  <a:rPr/>
                  <a:t>for keynesian households</a:t>
                </a:r>
              </a:p>
              <a:p>
                <a:pPr lvl="0"/>
                <a:r>
                  <a:rPr/>
                  <a:t>Higher elasicity to interest rates means higher rsponse of demand to monetary policy</a:t>
                </a:r>
              </a:p>
              <a:p>
                <a:pPr lvl="1"/>
                <a:r>
                  <a:rPr/>
                  <a:t>for ricardian households and firms</a:t>
                </a:r>
              </a:p>
            </p:txBody>
          </p:sp>
        </mc:Choice>
      </mc:AlternateContent>
      <p:sp>
        <p:nvSpPr>
          <p:cNvPr id="5" name="Footer Placeholder 4"/>
          <p:cNvSpPr>
            <a:spLocks noGrp="1"/>
          </p:cNvSpPr>
          <p:nvPr>
            <p:ph idx="11" sz="quarter" type="ftr"/>
          </p:nvPr>
        </p:nvSpPr>
        <p:spPr/>
        <p:txBody>
          <a:bodyPr/>
          <a:lstStyle/>
          <a:p>
            <a:endParaRPr lang="en-US"/>
          </a:p>
        </p:txBody>
      </p:sp>
      <p:sp>
        <p:nvSpPr>
          <p:cNvPr id="6" name="Slide Number Placeholder 5"/>
          <p:cNvSpPr>
            <a:spLocks noGrp="1"/>
          </p:cNvSpPr>
          <p:nvPr>
            <p:ph idx="12" sz="quarter" type="sldNum"/>
          </p:nvPr>
        </p:nvSpPr>
        <p:spPr/>
        <p:txBody>
          <a:bodyPr/>
          <a:lstStyle/>
          <a:p>
            <a:fld id="{C5EF2332-01BF-834F-8236-50238282D533}" type="slidenum">
              <a:rPr lang="en-US" smtClean="0"/>
              <a:t>‹#›</a:t>
            </a:fld>
            <a:endParaRPr lang="en-US"/>
          </a:p>
        </p:txBody>
      </p:sp>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Monetary Policy</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The main objective of the central bank consists in stabilizing inflation </a:t>
                </a:r>
                <a14:m>
                  <m:oMath xmlns:m="http://schemas.openxmlformats.org/officeDocument/2006/math">
                    <m:r>
                      <m:t>π</m:t>
                    </m:r>
                  </m:oMath>
                </a14:m>
                <a:r>
                  <a:rPr/>
                  <a:t> around its target </a:t>
                </a:r>
                <a14:m>
                  <m:oMath xmlns:m="http://schemas.openxmlformats.org/officeDocument/2006/math">
                    <m:sSup>
                      <m:e>
                        <m:r>
                          <m:t>π</m:t>
                        </m:r>
                      </m:e>
                      <m:sup>
                        <m:r>
                          <m:rPr>
                            <m:sty m:val="p"/>
                          </m:rPr>
                          <m:t>⋆</m:t>
                        </m:r>
                      </m:sup>
                    </m:sSup>
                  </m:oMath>
                </a14:m>
                <a:r>
                  <a:rPr/>
                  <a:t> - It achieves this objective by influencing demand in response to business cycles fluctuations - Demand is affected by real interest rate </a:t>
                </a:r>
                <a14:m>
                  <m:oMath xmlns:m="http://schemas.openxmlformats.org/officeDocument/2006/math">
                    <m:r>
                      <m:t>r</m:t>
                    </m:r>
                  </m:oMath>
                </a14:m>
                <a:r>
                  <a:rPr/>
                  <a:t> - The central bank can choose the level of the nominal interest rate </a:t>
                </a:r>
                <a14:m>
                  <m:oMath xmlns:m="http://schemas.openxmlformats.org/officeDocument/2006/math">
                    <m:r>
                      <m:t>i</m:t>
                    </m:r>
                  </m:oMath>
                </a14:m>
                <a:r>
                  <a:rPr/>
                  <a:t> but is eventually interested in the real interest rate </a:t>
                </a:r>
                <a14:m>
                  <m:oMath xmlns:m="http://schemas.openxmlformats.org/officeDocument/2006/math">
                    <m:r>
                      <m:t>r</m:t>
                    </m:r>
                  </m:oMath>
                </a14:m>
                <a:r>
                  <a:rPr/>
                  <a:t>. To simplify we can assume it sets the real interest rate directly. - More on the CBs policies in session 4. - We can describe the response function of the central bank following Romer 2002 as:</a:t>
                </a:r>
              </a:p>
              <a:p>
                <a:pPr lvl="0" indent="0" marL="0">
                  <a:buNone/>
                </a:pPr>
                <a14:m>
                  <m:oMathPara xmlns:m="http://schemas.openxmlformats.org/officeDocument/2006/math">
                    <m:oMathParaPr>
                      <m:jc m:val="center"/>
                    </m:oMathParaPr>
                    <m:oMath>
                      <m:sSub>
                        <m:e>
                          <m:r>
                            <m:t>r</m:t>
                          </m:r>
                        </m:e>
                        <m:sub>
                          <m:r>
                            <m:t>r</m:t>
                          </m:r>
                        </m:sub>
                      </m:sSub>
                      <m:r>
                        <m:rPr>
                          <m:sty m:val="p"/>
                        </m:rPr>
                        <m:t>=</m:t>
                      </m:r>
                      <m:sSup>
                        <m:e>
                          <m:r>
                            <m:t>r</m:t>
                          </m:r>
                        </m:e>
                        <m:sup>
                          <m:r>
                            <m:rPr>
                              <m:sty m:val="p"/>
                            </m:rPr>
                            <m:t>⋆</m:t>
                          </m:r>
                        </m:sup>
                      </m:sSup>
                      <m:r>
                        <m:rPr>
                          <m:sty m:val="p"/>
                        </m:rPr>
                        <m:t>+</m:t>
                      </m:r>
                      <m:r>
                        <m:t>κ</m:t>
                      </m:r>
                      <m:d>
                        <m:dPr>
                          <m:begChr m:val="("/>
                          <m:endChr m:val=")"/>
                          <m:sepChr m:val=""/>
                          <m:grow/>
                        </m:dPr>
                        <m:e>
                          <m:sSub>
                            <m:e>
                              <m:r>
                                <m:t>π</m:t>
                              </m:r>
                            </m:e>
                            <m:sub>
                              <m:r>
                                <m:t>t</m:t>
                              </m:r>
                            </m:sub>
                          </m:sSub>
                          <m:r>
                            <m:rPr>
                              <m:sty m:val="p"/>
                            </m:rPr>
                            <m:t>−</m:t>
                          </m:r>
                          <m:sSup>
                            <m:e>
                              <m:r>
                                <m:t>π</m:t>
                              </m:r>
                            </m:e>
                            <m:sup>
                              <m:r>
                                <m:rPr>
                                  <m:sty m:val="p"/>
                                </m:rPr>
                                <m:t>⋆</m:t>
                              </m:r>
                            </m:sup>
                          </m:sSup>
                        </m:e>
                      </m:d>
                    </m:oMath>
                  </m:oMathPara>
                </a14:m>
              </a:p>
              <a:p>
                <a:pPr lvl="0"/>
                <a:r>
                  <a:rPr/>
                  <a:t>Typically CBs raise interest rate to reduce inflation, so </a:t>
                </a:r>
                <a14:m>
                  <m:oMath xmlns:m="http://schemas.openxmlformats.org/officeDocument/2006/math">
                    <m:r>
                      <m:t>κ</m:t>
                    </m:r>
                    <m:r>
                      <m:rPr>
                        <m:sty m:val="p"/>
                      </m:rPr>
                      <m:t>&gt;</m:t>
                    </m:r>
                    <m:r>
                      <m:t>0</m:t>
                    </m:r>
                  </m:oMath>
                </a14:m>
              </a:p>
            </p:txBody>
          </p:sp>
        </mc:Choice>
      </mc:AlternateContent>
      <p:sp>
        <p:nvSpPr>
          <p:cNvPr id="5" name="Footer Placeholder 4"/>
          <p:cNvSpPr>
            <a:spLocks noGrp="1"/>
          </p:cNvSpPr>
          <p:nvPr>
            <p:ph idx="11" sz="quarter" type="ftr"/>
          </p:nvPr>
        </p:nvSpPr>
        <p:spPr/>
        <p:txBody>
          <a:bodyPr/>
          <a:lstStyle/>
          <a:p>
            <a:endParaRPr lang="en-US"/>
          </a:p>
        </p:txBody>
      </p:sp>
      <p:sp>
        <p:nvSpPr>
          <p:cNvPr id="6" name="Slide Number Placeholder 5"/>
          <p:cNvSpPr>
            <a:spLocks noGrp="1"/>
          </p:cNvSpPr>
          <p:nvPr>
            <p:ph idx="12" sz="quarter" type="sldNum"/>
          </p:nvPr>
        </p:nvSpPr>
        <p:spPr/>
        <p:txBody>
          <a:bodyPr/>
          <a:lstStyle/>
          <a:p>
            <a:fld id="{C5EF2332-01BF-834F-8236-50238282D533}" type="slidenum">
              <a:rPr lang="en-US" smtClean="0"/>
              <a:t>‹#›</a:t>
            </a:fld>
            <a:endParaRPr lang="en-US"/>
          </a:p>
        </p:txBody>
      </p:sp>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Aggregate Demand</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Now that we are equiped with the (IS) curve:</a:t>
                </a:r>
              </a:p>
              <a:p>
                <a:pPr lvl="0" indent="0" marL="0">
                  <a:buNone/>
                </a:pPr>
                <a14:m>
                  <m:oMathPara xmlns:m="http://schemas.openxmlformats.org/officeDocument/2006/math">
                    <m:oMathParaPr>
                      <m:jc m:val="center"/>
                    </m:oMathParaPr>
                    <m:oMath>
                      <m:sSub>
                        <m:e>
                          <m:r>
                            <m:t>y</m:t>
                          </m:r>
                        </m:e>
                        <m:sub>
                          <m:r>
                            <m:t>t</m:t>
                          </m:r>
                        </m:sub>
                      </m:sSub>
                      <m:r>
                        <m:rPr>
                          <m:sty m:val="p"/>
                        </m:rPr>
                        <m:t>=</m:t>
                      </m:r>
                      <m:r>
                        <m:rPr>
                          <m:sty m:val="p"/>
                        </m:rPr>
                        <m:t>−</m:t>
                      </m:r>
                      <m:r>
                        <m:t>σ</m:t>
                      </m:r>
                      <m:d>
                        <m:dPr>
                          <m:begChr m:val="("/>
                          <m:endChr m:val=")"/>
                          <m:sepChr m:val=""/>
                          <m:grow/>
                        </m:dPr>
                        <m:e>
                          <m:sSub>
                            <m:e>
                              <m:r>
                                <m:t>r</m:t>
                              </m:r>
                            </m:e>
                            <m:sub>
                              <m:r>
                                <m:t>t</m:t>
                              </m:r>
                            </m:sub>
                          </m:sSub>
                          <m:r>
                            <m:rPr>
                              <m:sty m:val="p"/>
                            </m:rPr>
                            <m:t>−</m:t>
                          </m:r>
                          <m:sSup>
                            <m:e>
                              <m:r>
                                <m:t>r</m:t>
                              </m:r>
                            </m:e>
                            <m:sup>
                              <m:r>
                                <m:rPr>
                                  <m:sty m:val="p"/>
                                </m:rPr>
                                <m:t>⋆</m:t>
                              </m:r>
                            </m:sup>
                          </m:sSup>
                        </m:e>
                      </m:d>
                      <m:r>
                        <m:rPr>
                          <m:sty m:val="p"/>
                        </m:rPr>
                        <m:t>+</m:t>
                      </m:r>
                      <m:sSub>
                        <m:e>
                          <m:r>
                            <m:t>θ</m:t>
                          </m:r>
                        </m:e>
                        <m:sub>
                          <m:r>
                            <m:t>t</m:t>
                          </m:r>
                        </m:sub>
                      </m:sSub>
                    </m:oMath>
                  </m:oMathPara>
                </a14:m>
              </a:p>
              <a:p>
                <a:pPr lvl="0" indent="0" marL="0">
                  <a:buNone/>
                </a:pPr>
                <a:r>
                  <a:rPr/>
                  <a:t>And the central bank’s policy response (MP)</a:t>
                </a:r>
              </a:p>
              <a:p>
                <a:pPr lvl="0" indent="0" marL="0">
                  <a:buNone/>
                </a:pPr>
                <a14:m>
                  <m:oMathPara xmlns:m="http://schemas.openxmlformats.org/officeDocument/2006/math">
                    <m:oMathParaPr>
                      <m:jc m:val="center"/>
                    </m:oMathParaPr>
                    <m:oMath>
                      <m:sSub>
                        <m:e>
                          <m:r>
                            <m:t>r</m:t>
                          </m:r>
                        </m:e>
                        <m:sub>
                          <m:r>
                            <m:t>t</m:t>
                          </m:r>
                        </m:sub>
                      </m:sSub>
                      <m:r>
                        <m:rPr>
                          <m:sty m:val="p"/>
                        </m:rPr>
                        <m:t>=</m:t>
                      </m:r>
                      <m:sSup>
                        <m:e>
                          <m:r>
                            <m:t>r</m:t>
                          </m:r>
                        </m:e>
                        <m:sup>
                          <m:r>
                            <m:rPr>
                              <m:sty m:val="p"/>
                            </m:rPr>
                            <m:t>⋆</m:t>
                          </m:r>
                        </m:sup>
                      </m:sSup>
                      <m:r>
                        <m:rPr>
                          <m:sty m:val="p"/>
                        </m:rPr>
                        <m:t>+</m:t>
                      </m:r>
                      <m:r>
                        <m:t>κ</m:t>
                      </m:r>
                      <m:d>
                        <m:dPr>
                          <m:begChr m:val="("/>
                          <m:endChr m:val=")"/>
                          <m:sepChr m:val=""/>
                          <m:grow/>
                        </m:dPr>
                        <m:e>
                          <m:sSub>
                            <m:e>
                              <m:r>
                                <m:t>π</m:t>
                              </m:r>
                            </m:e>
                            <m:sub>
                              <m:r>
                                <m:t>t</m:t>
                              </m:r>
                            </m:sub>
                          </m:sSub>
                          <m:r>
                            <m:rPr>
                              <m:sty m:val="p"/>
                            </m:rPr>
                            <m:t>−</m:t>
                          </m:r>
                          <m:r>
                            <m:t>π</m:t>
                          </m:r>
                        </m:e>
                      </m:d>
                    </m:oMath>
                  </m:oMathPara>
                </a14:m>
              </a:p>
              <a:p>
                <a:pPr lvl="0" indent="0" marL="0">
                  <a:buNone/>
                </a:pPr>
                <a:r>
                  <a:rPr/>
                  <a:t>We can susbtitute out real interest rate to get an aggregate demand equation:</a:t>
                </a:r>
              </a:p>
              <a:p>
                <a:pPr lvl="0" indent="0" marL="0">
                  <a:buNone/>
                </a:pPr>
                <a14:m>
                  <m:oMathPara xmlns:m="http://schemas.openxmlformats.org/officeDocument/2006/math">
                    <m:oMathParaPr>
                      <m:jc m:val="center"/>
                    </m:oMathParaPr>
                    <m:oMath>
                      <m:sSub>
                        <m:e>
                          <m:r>
                            <m:t>y</m:t>
                          </m:r>
                        </m:e>
                        <m:sub>
                          <m:r>
                            <m:t>t</m:t>
                          </m:r>
                        </m:sub>
                      </m:sSub>
                      <m:r>
                        <m:rPr>
                          <m:sty m:val="p"/>
                        </m:rPr>
                        <m:t>=</m:t>
                      </m:r>
                      <m:r>
                        <m:rPr>
                          <m:sty m:val="p"/>
                        </m:rPr>
                        <m:t>−</m:t>
                      </m:r>
                      <m:r>
                        <m:t>σ</m:t>
                      </m:r>
                      <m:r>
                        <m:t>κ</m:t>
                      </m:r>
                      <m:d>
                        <m:dPr>
                          <m:begChr m:val="("/>
                          <m:endChr m:val=")"/>
                          <m:sepChr m:val=""/>
                          <m:grow/>
                        </m:dPr>
                        <m:e>
                          <m:sSub>
                            <m:e>
                              <m:r>
                                <m:t>π</m:t>
                              </m:r>
                            </m:e>
                            <m:sub>
                              <m:r>
                                <m:t>t</m:t>
                              </m:r>
                            </m:sub>
                          </m:sSub>
                          <m:r>
                            <m:rPr>
                              <m:sty m:val="p"/>
                            </m:rPr>
                            <m:t>−</m:t>
                          </m:r>
                          <m:sSup>
                            <m:e>
                              <m:r>
                                <m:t>π</m:t>
                              </m:r>
                            </m:e>
                            <m:sup>
                              <m:r>
                                <m:rPr>
                                  <m:sty m:val="p"/>
                                </m:rPr>
                                <m:t>⋆</m:t>
                              </m:r>
                            </m:sup>
                          </m:sSup>
                        </m:e>
                      </m:d>
                      <m:r>
                        <m:rPr>
                          <m:sty m:val="p"/>
                        </m:rPr>
                        <m:t>+</m:t>
                      </m:r>
                      <m:sSub>
                        <m:e>
                          <m:r>
                            <m:t>θ</m:t>
                          </m:r>
                        </m:e>
                        <m:sub>
                          <m:r>
                            <m:t>t</m:t>
                          </m:r>
                        </m:sub>
                      </m:sSub>
                    </m:oMath>
                  </m:oMathPara>
                </a14:m>
              </a:p>
              <a:p>
                <a:pPr lvl="0" indent="0" marL="0">
                  <a:buNone/>
                </a:pPr>
                <a:r>
                  <a:rPr/>
                  <a:t>This curve represents the equilibrium on the goods and services markets, taking into account the central bank’s decision rule.</a:t>
                </a:r>
              </a:p>
              <a:p>
                <a:pPr lvl="0" indent="0" marL="0">
                  <a:buNone/>
                </a:pPr>
                <a:r>
                  <a:rPr/>
                  <a:t>Note how aggregate demand </a:t>
                </a:r>
                <a14:m>
                  <m:oMath xmlns:m="http://schemas.openxmlformats.org/officeDocument/2006/math">
                    <m:sSub>
                      <m:e>
                        <m:r>
                          <m:t>y</m:t>
                        </m:r>
                      </m:e>
                      <m:sub>
                        <m:r>
                          <m:t>t</m:t>
                        </m:r>
                      </m:sub>
                    </m:sSub>
                  </m:oMath>
                </a14:m>
                <a:r>
                  <a:rPr/>
                  <a:t> is a decreasing function of inflation (and prices) 😋.</a:t>
                </a:r>
              </a:p>
            </p:txBody>
          </p:sp>
        </mc:Choice>
      </mc:AlternateContent>
      <p:sp>
        <p:nvSpPr>
          <p:cNvPr id="5" name="Footer Placeholder 4"/>
          <p:cNvSpPr>
            <a:spLocks noGrp="1"/>
          </p:cNvSpPr>
          <p:nvPr>
            <p:ph idx="11" sz="quarter" type="ftr"/>
          </p:nvPr>
        </p:nvSpPr>
        <p:spPr/>
        <p:txBody>
          <a:bodyPr/>
          <a:lstStyle/>
          <a:p>
            <a:endParaRPr lang="en-US"/>
          </a:p>
        </p:txBody>
      </p:sp>
      <p:sp>
        <p:nvSpPr>
          <p:cNvPr id="6" name="Slide Number Placeholder 5"/>
          <p:cNvSpPr>
            <a:spLocks noGrp="1"/>
          </p:cNvSpPr>
          <p:nvPr>
            <p:ph idx="12" sz="quarter" type="sldNum"/>
          </p:nvPr>
        </p:nvSpPr>
        <p:spPr/>
        <p:txBody>
          <a:bodyPr/>
          <a:lstStyle/>
          <a:p>
            <a:fld id="{C5EF2332-01BF-834F-8236-50238282D533}" type="slidenum">
              <a:rPr lang="en-US" smtClean="0"/>
              <a:t>‹#›</a:t>
            </a:fld>
            <a:endParaRPr lang="en-US"/>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The Components of Demand</a:t>
            </a:r>
          </a:p>
        </p:txBody>
      </p:sp>
      <p:sp>
        <p:nvSpPr>
          <p:cNvPr id="3" name="Content Placeholder 2"/>
          <p:cNvSpPr>
            <a:spLocks noGrp="1"/>
          </p:cNvSpPr>
          <p:nvPr>
            <p:ph idx="1"/>
          </p:nvPr>
        </p:nvSpPr>
        <p:spPr/>
        <p:txBody>
          <a:bodyPr/>
          <a:lstStyle/>
          <a:p>
            <a:pPr lvl="0" indent="0" marL="0">
              <a:buNone/>
            </a:pPr>
            <a:r>
              <a:rPr/>
              <a:t>Where does demand comes from?</a:t>
            </a:r>
          </a:p>
          <a:p>
            <a:pPr lvl="0"/>
            <a:r>
              <a:rPr/>
              <a:t>In a closed economy decisions are made by:</a:t>
            </a:r>
          </a:p>
          <a:p>
            <a:pPr lvl="1"/>
            <a:r>
              <a:rPr/>
              <a:t>Consumers</a:t>
            </a:r>
          </a:p>
          <a:p>
            <a:pPr lvl="1"/>
            <a:r>
              <a:rPr/>
              <a:t>Firms</a:t>
            </a:r>
          </a:p>
          <a:p>
            <a:pPr lvl="1"/>
            <a:r>
              <a:rPr/>
              <a:t>Exporters and Importers</a:t>
            </a:r>
          </a:p>
          <a:p>
            <a:pPr lvl="1"/>
            <a:r>
              <a:rPr/>
              <a:t>Government</a:t>
            </a:r>
          </a:p>
          <a:p>
            <a:pPr lvl="0" indent="0" marL="0">
              <a:buNone/>
            </a:pPr>
            <a:r>
              <a:rPr/>
              <a:t>The decisions of the governement are decided by the policy maker, they are said to be “autonomous”. In other words, they can be chosen freely (in theory) to respond to other variables.</a:t>
            </a:r>
          </a:p>
          <a:p>
            <a:pPr lvl="0" indent="0" marL="0">
              <a:buNone/>
            </a:pPr>
            <a:r>
              <a:rPr/>
              <a:t>In this session we will also take the decisions of exporters and importers as exogenous to focus on consumers and firms.</a:t>
            </a:r>
          </a:p>
        </p:txBody>
      </p:sp>
      <p:sp>
        <p:nvSpPr>
          <p:cNvPr id="5" name="Footer Placeholder 4"/>
          <p:cNvSpPr>
            <a:spLocks noGrp="1"/>
          </p:cNvSpPr>
          <p:nvPr>
            <p:ph idx="11" sz="quarter" type="ftr"/>
          </p:nvPr>
        </p:nvSpPr>
        <p:spPr/>
        <p:txBody>
          <a:bodyPr/>
          <a:lstStyle/>
          <a:p>
            <a:endParaRPr lang="en-US"/>
          </a:p>
        </p:txBody>
      </p:sp>
      <p:sp>
        <p:nvSpPr>
          <p:cNvPr id="6" name="Slide Number Placeholder 5"/>
          <p:cNvSpPr>
            <a:spLocks noGrp="1"/>
          </p:cNvSpPr>
          <p:nvPr>
            <p:ph idx="12" sz="quarter" type="sldNum"/>
          </p:nvPr>
        </p:nvSpPr>
        <p:spPr/>
        <p:txBody>
          <a:bodyPr/>
          <a:lstStyle/>
          <a:p>
            <a:fld id="{C5EF2332-01BF-834F-8236-50238282D533}" type="slidenum">
              <a:rPr lang="en-US" smtClean="0"/>
              <a:t>‹#›</a:t>
            </a:fld>
            <a:endParaRPr lang="en-US"/>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The Components of Demand</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spcBef>
                    <a:spcPts val="3000"/>
                  </a:spcBef>
                  <a:buNone/>
                </a:pPr>
                <a:r>
                  <a:rPr b="1"/>
                  <a:t>Towards the IS Curve</a:t>
                </a:r>
              </a:p>
              <a:p>
                <a:pPr lvl="0" indent="0" marL="0">
                  <a:buNone/>
                </a:pPr>
                <a:r>
                  <a:rPr/>
                  <a:t>So, the sum of all spending components is:</a:t>
                </a:r>
              </a:p>
              <a:p>
                <a:pPr lvl="0" indent="0" marL="0">
                  <a:buNone/>
                </a:pPr>
                <a14:m>
                  <m:oMathPara xmlns:m="http://schemas.openxmlformats.org/officeDocument/2006/math">
                    <m:oMathParaPr>
                      <m:jc m:val="center"/>
                    </m:oMathParaPr>
                    <m:oMath>
                      <m:r>
                        <m:t>C</m:t>
                      </m:r>
                      <m:d>
                        <m:dPr>
                          <m:begChr m:val="("/>
                          <m:endChr m:val=")"/>
                          <m:sepChr m:val=""/>
                          <m:grow/>
                        </m:dPr>
                        <m:e>
                          <m:r>
                            <m:t>Y</m:t>
                          </m:r>
                          <m:r>
                            <m:rPr>
                              <m:sty m:val="p"/>
                            </m:rPr>
                            <m:t>,</m:t>
                          </m:r>
                          <m:r>
                            <m:t>r</m:t>
                          </m:r>
                        </m:e>
                      </m:d>
                      <m:r>
                        <m:rPr>
                          <m:sty m:val="p"/>
                        </m:rPr>
                        <m:t>+</m:t>
                      </m:r>
                      <m:r>
                        <m:t>I</m:t>
                      </m:r>
                      <m:d>
                        <m:dPr>
                          <m:begChr m:val="("/>
                          <m:endChr m:val=")"/>
                          <m:sepChr m:val=""/>
                          <m:grow/>
                        </m:dPr>
                        <m:e>
                          <m:r>
                            <m:t>r</m:t>
                          </m:r>
                        </m:e>
                      </m:d>
                      <m:r>
                        <m:rPr>
                          <m:sty m:val="p"/>
                        </m:rPr>
                        <m:t>+</m:t>
                      </m:r>
                      <m:r>
                        <m:t>G</m:t>
                      </m:r>
                      <m:r>
                        <m:rPr>
                          <m:sty m:val="p"/>
                        </m:rPr>
                        <m:t>+</m:t>
                      </m:r>
                      <m:r>
                        <m:t>N</m:t>
                      </m:r>
                      <m:r>
                        <m:t>X</m:t>
                      </m:r>
                      <m:d>
                        <m:dPr>
                          <m:begChr m:val="("/>
                          <m:endChr m:val=")"/>
                          <m:sepChr m:val=""/>
                          <m:grow/>
                        </m:dPr>
                        <m:e>
                          <m:r>
                            <m:t>r</m:t>
                          </m:r>
                        </m:e>
                      </m:d>
                    </m:oMath>
                  </m:oMathPara>
                </a14:m>
              </a:p>
              <a:p>
                <a:pPr lvl="0" indent="0" marL="0">
                  <a:buNone/>
                </a:pPr>
                <a:r>
                  <a:rPr/>
                  <a:t>Is that Aggregate Demand? No!</a:t>
                </a:r>
              </a:p>
              <a:p>
                <a:pPr lvl="0" indent="0" marL="0">
                  <a:buNone/>
                </a:pPr>
                <a:r>
                  <a:rPr/>
                  <a:t>Whe know that aggregate spending is equal to production. But then aggregate spending depends on income which itself equals production (</a:t>
                </a:r>
                <a14:m>
                  <m:oMath xmlns:m="http://schemas.openxmlformats.org/officeDocument/2006/math">
                    <m:r>
                      <m:t>Y</m:t>
                    </m:r>
                  </m:oMath>
                </a14:m>
                <a:r>
                  <a:rPr/>
                  <a:t>). How is </a:t>
                </a:r>
                <a14:m>
                  <m:oMath xmlns:m="http://schemas.openxmlformats.org/officeDocument/2006/math">
                    <m:r>
                      <m:t>Y</m:t>
                    </m:r>
                  </m:oMath>
                </a14:m>
                <a:r>
                  <a:rPr/>
                  <a:t> determined?</a:t>
                </a:r>
              </a:p>
            </p:txBody>
          </p:sp>
        </mc:Choice>
      </mc:AlternateContent>
      <p:sp>
        <p:nvSpPr>
          <p:cNvPr id="5" name="Footer Placeholder 4"/>
          <p:cNvSpPr>
            <a:spLocks noGrp="1"/>
          </p:cNvSpPr>
          <p:nvPr>
            <p:ph idx="11" sz="quarter" type="ftr"/>
          </p:nvPr>
        </p:nvSpPr>
        <p:spPr/>
        <p:txBody>
          <a:bodyPr/>
          <a:lstStyle/>
          <a:p>
            <a:endParaRPr lang="en-US"/>
          </a:p>
        </p:txBody>
      </p:sp>
      <p:sp>
        <p:nvSpPr>
          <p:cNvPr id="6" name="Slide Number Placeholder 5"/>
          <p:cNvSpPr>
            <a:spLocks noGrp="1"/>
          </p:cNvSpPr>
          <p:nvPr>
            <p:ph idx="12" sz="quarter" type="sldNum"/>
          </p:nvPr>
        </p:nvSpPr>
        <p:spPr/>
        <p:txBody>
          <a:bodyPr/>
          <a:lstStyle/>
          <a:p>
            <a:fld id="{C5EF2332-01BF-834F-8236-50238282D533}" type="slidenum">
              <a:rPr lang="en-US" smtClean="0"/>
              <a:t>‹#›</a:t>
            </a:fld>
            <a:endParaRPr lang="en-US"/>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IS Curve</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In macro, the demand side of the whole economy, is characterized by the relation:</a:t>
                </a:r>
              </a:p>
              <a:p>
                <a:pPr lvl="0" indent="0" marL="0">
                  <a:buNone/>
                </a:pPr>
                <a14:m>
                  <m:oMathPara xmlns:m="http://schemas.openxmlformats.org/officeDocument/2006/math">
                    <m:oMathParaPr>
                      <m:jc m:val="center"/>
                    </m:oMathParaPr>
                    <m:oMath>
                      <m:r>
                        <m:t>Y</m:t>
                      </m:r>
                      <m:r>
                        <m:rPr>
                          <m:sty m:val="p"/>
                        </m:rPr>
                        <m:t>=</m:t>
                      </m:r>
                      <m:r>
                        <m:t>C</m:t>
                      </m:r>
                      <m:d>
                        <m:dPr>
                          <m:begChr m:val="("/>
                          <m:endChr m:val=")"/>
                          <m:sepChr m:val=""/>
                          <m:grow/>
                        </m:dPr>
                        <m:e>
                          <m:r>
                            <m:t>Y</m:t>
                          </m:r>
                          <m:r>
                            <m:rPr>
                              <m:sty m:val="p"/>
                            </m:rPr>
                            <m:t>,</m:t>
                          </m:r>
                          <m:r>
                            <m:t>r</m:t>
                          </m:r>
                        </m:e>
                      </m:d>
                      <m:r>
                        <m:rPr>
                          <m:sty m:val="p"/>
                        </m:rPr>
                        <m:t>+</m:t>
                      </m:r>
                      <m:r>
                        <m:t>I</m:t>
                      </m:r>
                      <m:r>
                        <m:rPr>
                          <m:sty m:val="p"/>
                        </m:rPr>
                        <m:t>(</m:t>
                      </m:r>
                      <m:r>
                        <m:t>r</m:t>
                      </m:r>
                      <m:r>
                        <m:rPr>
                          <m:sty m:val="p"/>
                        </m:rPr>
                        <m:t>+</m:t>
                      </m:r>
                      <m:r>
                        <m:t>G</m:t>
                      </m:r>
                      <m:r>
                        <m:rPr>
                          <m:sty m:val="p"/>
                        </m:rPr>
                        <m:t>+</m:t>
                      </m:r>
                      <m:r>
                        <m:t>N</m:t>
                      </m:r>
                      <m:r>
                        <m:t>X</m:t>
                      </m:r>
                      <m:d>
                        <m:dPr>
                          <m:begChr m:val="("/>
                          <m:endChr m:val=")"/>
                          <m:sepChr m:val=""/>
                          <m:grow/>
                        </m:dPr>
                        <m:e>
                          <m:r>
                            <m:t>r</m:t>
                          </m:r>
                        </m:e>
                      </m:d>
                    </m:oMath>
                  </m:oMathPara>
                </a14:m>
              </a:p>
              <a:p>
                <a:pPr lvl="0" indent="0" marL="0">
                  <a:buNone/>
                </a:pPr>
                <a:r>
                  <a:rPr/>
                  <a:t>which links implicitly production and real interest rate.</a:t>
                </a:r>
              </a:p>
              <a:p>
                <a:pPr lvl="0" indent="0" marL="0">
                  <a:buNone/>
                </a:pPr>
                <a:r>
                  <a:rPr/>
                  <a:t>This relation is called Investment-Saving equilibrium (IS curve) because it captures an intertemporal tradeoff (through the real interest rate). It corresponds to an equilibrium on the market for goods and services, determined by spending preferences, with perfectly elastic production.</a:t>
                </a:r>
              </a:p>
            </p:txBody>
          </p:sp>
        </mc:Choice>
      </mc:AlternateContent>
      <p:sp>
        <p:nvSpPr>
          <p:cNvPr id="5" name="Footer Placeholder 4"/>
          <p:cNvSpPr>
            <a:spLocks noGrp="1"/>
          </p:cNvSpPr>
          <p:nvPr>
            <p:ph idx="11" sz="quarter" type="ftr"/>
          </p:nvPr>
        </p:nvSpPr>
        <p:spPr/>
        <p:txBody>
          <a:bodyPr/>
          <a:lstStyle/>
          <a:p>
            <a:endParaRPr lang="en-US"/>
          </a:p>
        </p:txBody>
      </p:sp>
      <p:sp>
        <p:nvSpPr>
          <p:cNvPr id="6" name="Slide Number Placeholder 5"/>
          <p:cNvSpPr>
            <a:spLocks noGrp="1"/>
          </p:cNvSpPr>
          <p:nvPr>
            <p:ph idx="12" sz="quarter" type="sldNum"/>
          </p:nvPr>
        </p:nvSpPr>
        <p:spPr/>
        <p:txBody>
          <a:bodyPr/>
          <a:lstStyle/>
          <a:p>
            <a:fld id="{C5EF2332-01BF-834F-8236-50238282D533}" type="slidenum">
              <a:rPr lang="en-US" smtClean="0"/>
              <a:t>‹#›</a:t>
            </a:fld>
            <a:endParaRPr lang="en-US"/>
          </a:p>
        </p:txBody>
      </p:sp>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Consumers</a:t>
            </a:r>
          </a:p>
        </p:txBody>
      </p:sp>
      <p:sp>
        <p:nvSpPr>
          <p:cNvPr id="3" name="Content Placeholder 2"/>
          <p:cNvSpPr>
            <a:spLocks noGrp="1"/>
          </p:cNvSpPr>
          <p:nvPr>
            <p:ph idx="1"/>
          </p:nvPr>
        </p:nvSpPr>
        <p:spPr/>
        <p:txBody>
          <a:bodyPr/>
          <a:lstStyle/>
          <a:p>
            <a:pPr lvl="0" indent="0" marL="0">
              <a:spcBef>
                <a:spcPts val="3000"/>
              </a:spcBef>
              <a:buNone/>
            </a:pPr>
            <a:r>
              <a:rPr b="1"/>
              <a:t>Intuition</a:t>
            </a:r>
          </a:p>
          <a:p>
            <a:pPr lvl="0" indent="0" marL="0">
              <a:buNone/>
            </a:pPr>
            <a:r>
              <a:rPr/>
              <a:t>Given their preferences, how much consumers decide to spend is determined by: - Their income today (Y) - How much they will earn tomorrow, more precisely their expectations.</a:t>
            </a:r>
          </a:p>
          <a:p>
            <a:pPr lvl="0" indent="0" marL="0">
              <a:buNone/>
            </a:pPr>
            <a:r>
              <a:rPr/>
              <a:t>Given income, the decision to consume can be seen as an arbitrage between consumption today and consumption tomorrow.</a:t>
            </a:r>
          </a:p>
          <a:p>
            <a:pPr lvl="0" indent="0" marL="0">
              <a:buNone/>
            </a:pPr>
            <a:r>
              <a:rPr/>
              <a:t>This arbitrage depends on the intertemporal interest rate (r). Let’s model this intertemporal choice by assuming consumers are rational decision takers, but have a preference for the present.</a:t>
            </a:r>
          </a:p>
        </p:txBody>
      </p:sp>
      <p:sp>
        <p:nvSpPr>
          <p:cNvPr id="5" name="Footer Placeholder 4"/>
          <p:cNvSpPr>
            <a:spLocks noGrp="1"/>
          </p:cNvSpPr>
          <p:nvPr>
            <p:ph idx="11" sz="quarter" type="ftr"/>
          </p:nvPr>
        </p:nvSpPr>
        <p:spPr/>
        <p:txBody>
          <a:bodyPr/>
          <a:lstStyle/>
          <a:p>
            <a:endParaRPr lang="en-US"/>
          </a:p>
        </p:txBody>
      </p:sp>
      <p:sp>
        <p:nvSpPr>
          <p:cNvPr id="6" name="Slide Number Placeholder 5"/>
          <p:cNvSpPr>
            <a:spLocks noGrp="1"/>
          </p:cNvSpPr>
          <p:nvPr>
            <p:ph idx="12" sz="quarter" type="sldNum"/>
          </p:nvPr>
        </p:nvSpPr>
        <p:spPr/>
        <p:txBody>
          <a:bodyPr/>
          <a:lstStyle/>
          <a:p>
            <a:fld id="{C5EF2332-01BF-834F-8236-50238282D533}" type="slidenum">
              <a:rPr lang="en-US" smtClean="0"/>
              <a:t>‹#›</a:t>
            </a:fld>
            <a:endParaRPr lang="en-US"/>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Consumers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spcBef>
                    <a:spcPts val="3000"/>
                  </a:spcBef>
                  <a:buNone/>
                </a:pPr>
                <a:r>
                  <a:rPr b="1"/>
                  <a:t>Microfoundation</a:t>
                </a:r>
              </a:p>
              <a:p>
                <a:pPr lvl="0" indent="0" marL="0">
                  <a:buNone/>
                </a:pPr>
                <a:r>
                  <a:rPr/>
                  <a:t>Denote by </a:t>
                </a:r>
                <a14:m>
                  <m:oMath xmlns:m="http://schemas.openxmlformats.org/officeDocument/2006/math">
                    <m:sSub>
                      <m:e>
                        <m:r>
                          <m:t>C</m:t>
                        </m:r>
                      </m:e>
                      <m:sub>
                        <m:r>
                          <m:t>1</m:t>
                        </m:r>
                      </m:sub>
                    </m:sSub>
                  </m:oMath>
                </a14:m>
                <a:r>
                  <a:rPr/>
                  <a:t> and </a:t>
                </a:r>
                <a14:m>
                  <m:oMath xmlns:m="http://schemas.openxmlformats.org/officeDocument/2006/math">
                    <m:sSub>
                      <m:e>
                        <m:r>
                          <m:t>C</m:t>
                        </m:r>
                      </m:e>
                      <m:sub>
                        <m:r>
                          <m:t>2</m:t>
                        </m:r>
                      </m:sub>
                    </m:sSub>
                  </m:oMath>
                </a14:m>
                <a:r>
                  <a:rPr/>
                  <a:t> consumption today and tomorrow.</a:t>
                </a:r>
              </a:p>
              <a:p>
                <a:pPr lvl="0" indent="0" marL="0">
                  <a:buNone/>
                </a:pPr>
                <a:r>
                  <a:rPr/>
                  <a:t>A representative consumer maximizes:</a:t>
                </a:r>
              </a:p>
              <a:p>
                <a:pPr lvl="0" indent="0" marL="0">
                  <a:buNone/>
                </a:pPr>
                <a14:m>
                  <m:oMathPara xmlns:m="http://schemas.openxmlformats.org/officeDocument/2006/math">
                    <m:oMathParaPr>
                      <m:jc m:val="center"/>
                    </m:oMathParaPr>
                    <m:oMath>
                      <m:r>
                        <m:rPr>
                          <m:sty m:val="p"/>
                        </m:rPr>
                        <m:t>log</m:t>
                      </m:r>
                      <m:d>
                        <m:dPr>
                          <m:begChr m:val="("/>
                          <m:endChr m:val=")"/>
                          <m:sepChr m:val=""/>
                          <m:grow/>
                        </m:dPr>
                        <m:e>
                          <m:sSub>
                            <m:e>
                              <m:r>
                                <m:t>C</m:t>
                              </m:r>
                            </m:e>
                            <m:sub>
                              <m:r>
                                <m:t>1</m:t>
                              </m:r>
                            </m:sub>
                          </m:sSub>
                        </m:e>
                      </m:d>
                      <m:r>
                        <m:rPr>
                          <m:sty m:val="p"/>
                        </m:rPr>
                        <m:t>+</m:t>
                      </m:r>
                      <m:r>
                        <m:t>β</m:t>
                      </m:r>
                      <m:r>
                        <m:rPr>
                          <m:sty m:val="p"/>
                        </m:rPr>
                        <m:t>log</m:t>
                      </m:r>
                      <m:d>
                        <m:dPr>
                          <m:begChr m:val="("/>
                          <m:endChr m:val=")"/>
                          <m:sepChr m:val=""/>
                          <m:grow/>
                        </m:dPr>
                        <m:e>
                          <m:sSub>
                            <m:e>
                              <m:r>
                                <m:t>C</m:t>
                              </m:r>
                            </m:e>
                            <m:sub>
                              <m:r>
                                <m:t>2</m:t>
                              </m:r>
                            </m:sub>
                          </m:sSub>
                        </m:e>
                      </m:d>
                    </m:oMath>
                  </m:oMathPara>
                </a14:m>
              </a:p>
              <a:p>
                <a:pPr lvl="0" indent="0" marL="0">
                  <a:buNone/>
                </a:pPr>
                <a:r>
                  <a:rPr/>
                  <a:t>where </a:t>
                </a:r>
                <a14:m>
                  <m:oMath xmlns:m="http://schemas.openxmlformats.org/officeDocument/2006/math">
                    <m:r>
                      <m:t>β</m:t>
                    </m:r>
                    <m:r>
                      <m:rPr>
                        <m:sty m:val="p"/>
                      </m:rPr>
                      <m:t>&lt;</m:t>
                    </m:r>
                    <m:r>
                      <m:t>1</m:t>
                    </m:r>
                  </m:oMath>
                </a14:m>
                <a:r>
                  <a:rPr/>
                  <a:t> is a discount factor, denoting the fact that consumption today is preferred.</a:t>
                </a:r>
              </a:p>
            </p:txBody>
          </p:sp>
        </mc:Choice>
      </mc:AlternateContent>
      <p:sp>
        <p:nvSpPr>
          <p:cNvPr id="5" name="Footer Placeholder 4"/>
          <p:cNvSpPr>
            <a:spLocks noGrp="1"/>
          </p:cNvSpPr>
          <p:nvPr>
            <p:ph idx="11" sz="quarter" type="ftr"/>
          </p:nvPr>
        </p:nvSpPr>
        <p:spPr/>
        <p:txBody>
          <a:bodyPr/>
          <a:lstStyle/>
          <a:p>
            <a:endParaRPr lang="en-US"/>
          </a:p>
        </p:txBody>
      </p:sp>
      <p:sp>
        <p:nvSpPr>
          <p:cNvPr id="6" name="Slide Number Placeholder 5"/>
          <p:cNvSpPr>
            <a:spLocks noGrp="1"/>
          </p:cNvSpPr>
          <p:nvPr>
            <p:ph idx="12" sz="quarter" type="sldNum"/>
          </p:nvPr>
        </p:nvSpPr>
        <p:spPr/>
        <p:txBody>
          <a:bodyPr/>
          <a:lstStyle/>
          <a:p>
            <a:fld id="{C5EF2332-01BF-834F-8236-50238282D533}" type="slidenum">
              <a:rPr lang="en-US" smtClean="0"/>
              <a:t>‹#›</a:t>
            </a:fld>
            <a:endParaRPr lang="en-US"/>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Consumers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spcBef>
                    <a:spcPts val="3000"/>
                  </a:spcBef>
                  <a:buNone/>
                </a:pPr>
                <a:r>
                  <a:rPr b="1"/>
                  <a:t>Microfoundation</a:t>
                </a:r>
              </a:p>
              <a:p>
                <a:pPr lvl="0" indent="0" marL="0">
                  <a:buNone/>
                </a:pPr>
                <a:r>
                  <a:rPr/>
                  <a:t>Now we need a budget constraint.</a:t>
                </a:r>
              </a:p>
              <a:p>
                <a:pPr lvl="0" indent="0" marL="0">
                  <a:buNone/>
                </a:pPr>
                <a:r>
                  <a:rPr/>
                  <a:t>Denote today’s price level by </a:t>
                </a:r>
                <a14:m>
                  <m:oMath xmlns:m="http://schemas.openxmlformats.org/officeDocument/2006/math">
                    <m:sSub>
                      <m:e>
                        <m:r>
                          <m:t>P</m:t>
                        </m:r>
                      </m:e>
                      <m:sub>
                        <m:r>
                          <m:t>1</m:t>
                        </m:r>
                      </m:sub>
                    </m:sSub>
                    <m:r>
                      <m:rPr>
                        <m:sty m:val="p"/>
                      </m:rPr>
                      <m:t>=</m:t>
                    </m:r>
                    <m:r>
                      <m:t>1</m:t>
                    </m:r>
                  </m:oMath>
                </a14:m>
                <a:r>
                  <a:rPr/>
                  <a:t> and future price level by </a:t>
                </a:r>
                <a14:m>
                  <m:oMath xmlns:m="http://schemas.openxmlformats.org/officeDocument/2006/math">
                    <m:sSub>
                      <m:e>
                        <m:r>
                          <m:t>P</m:t>
                        </m:r>
                      </m:e>
                      <m:sub>
                        <m:r>
                          <m:t>2</m:t>
                        </m:r>
                      </m:sub>
                    </m:sSub>
                  </m:oMath>
                </a14:m>
                <a:r>
                  <a:rPr/>
                  <a:t>.</a:t>
                </a:r>
              </a:p>
              <a:p>
                <a:pPr lvl="0" indent="0" marL="0">
                  <a:buNone/>
                </a:pPr>
                <a:r>
                  <a:rPr/>
                  <a:t>Denote current nominal income by </a:t>
                </a:r>
                <a14:m>
                  <m:oMath xmlns:m="http://schemas.openxmlformats.org/officeDocument/2006/math">
                    <m:sSub>
                      <m:e>
                        <m:r>
                          <m:t>P</m:t>
                        </m:r>
                      </m:e>
                      <m:sub>
                        <m:r>
                          <m:t>1</m:t>
                        </m:r>
                      </m:sub>
                    </m:sSub>
                    <m:sSub>
                      <m:e>
                        <m:r>
                          <m:t>Y</m:t>
                        </m:r>
                      </m:e>
                      <m:sub>
                        <m:r>
                          <m:t>1</m:t>
                        </m:r>
                      </m:sub>
                    </m:sSub>
                  </m:oMath>
                </a14:m>
                <a:r>
                  <a:rPr/>
                  <a:t> and future nominal income by </a:t>
                </a:r>
                <a14:m>
                  <m:oMath xmlns:m="http://schemas.openxmlformats.org/officeDocument/2006/math">
                    <m:sSub>
                      <m:e>
                        <m:r>
                          <m:t>P</m:t>
                        </m:r>
                      </m:e>
                      <m:sub>
                        <m:r>
                          <m:t>2</m:t>
                        </m:r>
                      </m:sub>
                    </m:sSub>
                    <m:sSub>
                      <m:e>
                        <m:r>
                          <m:t>Y</m:t>
                        </m:r>
                      </m:e>
                      <m:sub>
                        <m:r>
                          <m:t>2</m:t>
                        </m:r>
                      </m:sub>
                    </m:sSub>
                  </m:oMath>
                </a14:m>
              </a:p>
              <a:p>
                <a:pPr lvl="0" indent="0" marL="0">
                  <a:buNone/>
                </a:pPr>
                <a:r>
                  <a:rPr/>
                  <a:t>Today, consumption must satisfy: </a:t>
                </a:r>
                <a14:m>
                  <m:oMath xmlns:m="http://schemas.openxmlformats.org/officeDocument/2006/math">
                    <m:sSub>
                      <m:e>
                        <m:r>
                          <m:t>C</m:t>
                        </m:r>
                      </m:e>
                      <m:sub>
                        <m:r>
                          <m:t>1</m:t>
                        </m:r>
                      </m:sub>
                    </m:sSub>
                    <m:sSub>
                      <m:e>
                        <m:r>
                          <m:t>P</m:t>
                        </m:r>
                      </m:e>
                      <m:sub>
                        <m:r>
                          <m:t>1</m:t>
                        </m:r>
                      </m:sub>
                    </m:sSub>
                    <m:r>
                      <m:rPr>
                        <m:sty m:val="p"/>
                      </m:rPr>
                      <m:t>≤</m:t>
                    </m:r>
                    <m:sSub>
                      <m:e>
                        <m:r>
                          <m:t>C</m:t>
                        </m:r>
                      </m:e>
                      <m:sub>
                        <m:r>
                          <m:t>2</m:t>
                        </m:r>
                      </m:sub>
                    </m:sSub>
                    <m:sSub>
                      <m:e>
                        <m:r>
                          <m:t>P</m:t>
                        </m:r>
                      </m:e>
                      <m:sub>
                        <m:r>
                          <m:t>2</m:t>
                        </m:r>
                      </m:sub>
                    </m:sSub>
                  </m:oMath>
                </a14:m>
              </a:p>
              <a:p>
                <a:pPr lvl="0" indent="0" marL="0">
                  <a:buNone/>
                </a:pPr>
                <a:r>
                  <a:rPr/>
                  <a:t>What about tomorrow?</a:t>
                </a:r>
              </a:p>
              <a:p>
                <a:pPr lvl="0" indent="0" marL="0">
                  <a:buNone/>
                </a:pPr>
                <a:r>
                  <a:rPr/>
                  <a:t>The rest from today, i.e. </a:t>
                </a:r>
                <a14:m>
                  <m:oMath xmlns:m="http://schemas.openxmlformats.org/officeDocument/2006/math">
                    <m:sSub>
                      <m:e>
                        <m:r>
                          <m:t>Y</m:t>
                        </m:r>
                      </m:e>
                      <m:sub>
                        <m:r>
                          <m:t>1</m:t>
                        </m:r>
                      </m:sub>
                    </m:sSub>
                    <m:sSub>
                      <m:e>
                        <m:r>
                          <m:t>P</m:t>
                        </m:r>
                      </m:e>
                      <m:sub>
                        <m:r>
                          <m:t>1</m:t>
                        </m:r>
                      </m:sub>
                    </m:sSub>
                    <m:r>
                      <m:rPr>
                        <m:sty m:val="p"/>
                      </m:rPr>
                      <m:t>−</m:t>
                    </m:r>
                    <m:sSub>
                      <m:e>
                        <m:r>
                          <m:t>C</m:t>
                        </m:r>
                      </m:e>
                      <m:sub>
                        <m:r>
                          <m:t>1</m:t>
                        </m:r>
                      </m:sub>
                    </m:sSub>
                    <m:sSub>
                      <m:e>
                        <m:r>
                          <m:t>P</m:t>
                        </m:r>
                      </m:e>
                      <m:sub>
                        <m:r>
                          <m:t>1</m:t>
                        </m:r>
                      </m:sub>
                    </m:sSub>
                  </m:oMath>
                </a14:m>
                <a:r>
                  <a:rPr/>
                  <a:t> is saved at nominal rate </a:t>
                </a:r>
                <a14:m>
                  <m:oMath xmlns:m="http://schemas.openxmlformats.org/officeDocument/2006/math">
                    <m:r>
                      <m:t>1</m:t>
                    </m:r>
                    <m:r>
                      <m:rPr>
                        <m:sty m:val="p"/>
                      </m:rPr>
                      <m:t>+</m:t>
                    </m:r>
                    <m:r>
                      <m:t>i</m:t>
                    </m:r>
                  </m:oMath>
                </a14:m>
                <a:r>
                  <a:rPr/>
                  <a:t> and added to tomorrow’s income.</a:t>
                </a:r>
              </a:p>
              <a:p>
                <a:pPr lvl="0" indent="0" marL="0">
                  <a:buNone/>
                </a:pPr>
                <a:r>
                  <a:rPr/>
                  <a:t>Tomorrow’s budget constraint is:</a:t>
                </a:r>
              </a:p>
              <a:p>
                <a:pPr lvl="0" indent="0" marL="0">
                  <a:buNone/>
                </a:pPr>
                <a14:m>
                  <m:oMathPara xmlns:m="http://schemas.openxmlformats.org/officeDocument/2006/math">
                    <m:oMathParaPr>
                      <m:jc m:val="center"/>
                    </m:oMathParaPr>
                    <m:oMath>
                      <m:sSub>
                        <m:e>
                          <m:r>
                            <m:t>C</m:t>
                          </m:r>
                        </m:e>
                        <m:sub>
                          <m:r>
                            <m:t>2</m:t>
                          </m:r>
                        </m:sub>
                      </m:sSub>
                      <m:sSub>
                        <m:e>
                          <m:r>
                            <m:t>P</m:t>
                          </m:r>
                        </m:e>
                        <m:sub>
                          <m:r>
                            <m:t>2</m:t>
                          </m:r>
                        </m:sub>
                      </m:sSub>
                      <m:r>
                        <m:rPr>
                          <m:sty m:val="p"/>
                        </m:rPr>
                        <m:t>≤</m:t>
                      </m:r>
                      <m:d>
                        <m:dPr>
                          <m:begChr m:val="("/>
                          <m:endChr m:val=")"/>
                          <m:sepChr m:val=""/>
                          <m:grow/>
                        </m:dPr>
                        <m:e>
                          <m:sSub>
                            <m:e>
                              <m:r>
                                <m:t>Y</m:t>
                              </m:r>
                            </m:e>
                            <m:sub>
                              <m:r>
                                <m:t>1</m:t>
                              </m:r>
                            </m:sub>
                          </m:sSub>
                          <m:sSub>
                            <m:e>
                              <m:r>
                                <m:t>P</m:t>
                              </m:r>
                            </m:e>
                            <m:sub>
                              <m:r>
                                <m:t>1</m:t>
                              </m:r>
                            </m:sub>
                          </m:sSub>
                          <m:r>
                            <m:rPr>
                              <m:sty m:val="p"/>
                            </m:rPr>
                            <m:t>−</m:t>
                          </m:r>
                          <m:sSub>
                            <m:e>
                              <m:r>
                                <m:t>C</m:t>
                              </m:r>
                            </m:e>
                            <m:sub>
                              <m:r>
                                <m:t>1</m:t>
                              </m:r>
                            </m:sub>
                          </m:sSub>
                          <m:sSub>
                            <m:e>
                              <m:r>
                                <m:t>P</m:t>
                              </m:r>
                            </m:e>
                            <m:sub>
                              <m:r>
                                <m:t>1</m:t>
                              </m:r>
                            </m:sub>
                          </m:sSub>
                        </m:e>
                      </m:d>
                      <m:d>
                        <m:dPr>
                          <m:begChr m:val="("/>
                          <m:endChr m:val=")"/>
                          <m:sepChr m:val=""/>
                          <m:grow/>
                        </m:dPr>
                        <m:e>
                          <m:r>
                            <m:t>1</m:t>
                          </m:r>
                          <m:r>
                            <m:rPr>
                              <m:sty m:val="p"/>
                            </m:rPr>
                            <m:t>+</m:t>
                          </m:r>
                          <m:r>
                            <m:t>i</m:t>
                          </m:r>
                        </m:e>
                      </m:d>
                      <m:r>
                        <m:rPr>
                          <m:sty m:val="p"/>
                        </m:rPr>
                        <m:t>+</m:t>
                      </m:r>
                      <m:sSub>
                        <m:e>
                          <m:r>
                            <m:t>Y</m:t>
                          </m:r>
                        </m:e>
                        <m:sub>
                          <m:r>
                            <m:t>2</m:t>
                          </m:r>
                        </m:sub>
                      </m:sSub>
                      <m:sSub>
                        <m:e>
                          <m:r>
                            <m:t>P</m:t>
                          </m:r>
                        </m:e>
                        <m:sub>
                          <m:r>
                            <m:t>2</m:t>
                          </m:r>
                        </m:sub>
                      </m:sSub>
                    </m:oMath>
                  </m:oMathPara>
                </a14:m>
              </a:p>
            </p:txBody>
          </p:sp>
        </mc:Choice>
      </mc:AlternateContent>
      <p:sp>
        <p:nvSpPr>
          <p:cNvPr id="5" name="Footer Placeholder 4"/>
          <p:cNvSpPr>
            <a:spLocks noGrp="1"/>
          </p:cNvSpPr>
          <p:nvPr>
            <p:ph idx="11" sz="quarter" type="ftr"/>
          </p:nvPr>
        </p:nvSpPr>
        <p:spPr/>
        <p:txBody>
          <a:bodyPr/>
          <a:lstStyle/>
          <a:p>
            <a:endParaRPr lang="en-US"/>
          </a:p>
        </p:txBody>
      </p:sp>
      <p:sp>
        <p:nvSpPr>
          <p:cNvPr id="6" name="Slide Number Placeholder 5"/>
          <p:cNvSpPr>
            <a:spLocks noGrp="1"/>
          </p:cNvSpPr>
          <p:nvPr>
            <p:ph idx="12" sz="quarter" type="sldNum"/>
          </p:nvPr>
        </p:nvSpPr>
        <p:spPr/>
        <p:txBody>
          <a:bodyPr/>
          <a:lstStyle/>
          <a:p>
            <a:fld id="{C5EF2332-01BF-834F-8236-50238282D533}" type="slidenum">
              <a:rPr lang="en-US" smtClean="0"/>
              <a:t>‹#›</a:t>
            </a:fld>
            <a:endParaRPr lang="en-US"/>
          </a:p>
        </p:txBody>
      </p:sp>
    </p:spTree>
  </p:cSld>
</p:sld>
</file>

<file path=ppt/theme/theme1.xml><?xml version="1.0" encoding="utf-8"?>
<a:theme xmlns:a="http://schemas.openxmlformats.org/drawingml/2006/main" name="1_ESCP Europe">
  <a:themeElements>
    <a:clrScheme name="Personnalisé 1">
      <a:dk1>
        <a:srgbClr val="240085"/>
      </a:dk1>
      <a:lt1>
        <a:srgbClr val="EEC343"/>
      </a:lt1>
      <a:dk2>
        <a:srgbClr val="9CA6BE"/>
      </a:dk2>
      <a:lt2>
        <a:srgbClr val="969083"/>
      </a:lt2>
      <a:accent1>
        <a:srgbClr val="FEFFFE"/>
      </a:accent1>
      <a:accent2>
        <a:srgbClr val="240085"/>
      </a:accent2>
      <a:accent3>
        <a:srgbClr val="FEFFFE"/>
      </a:accent3>
      <a:accent4>
        <a:srgbClr val="9CA6BE"/>
      </a:accent4>
      <a:accent5>
        <a:srgbClr val="969083"/>
      </a:accent5>
      <a:accent6>
        <a:srgbClr val="240085"/>
      </a:accent6>
      <a:hlink>
        <a:srgbClr val="EEC343"/>
      </a:hlink>
      <a:folHlink>
        <a:srgbClr val="9CA6BE"/>
      </a:folHlink>
    </a:clrScheme>
    <a:fontScheme name="Times New Roman-Arial">
      <a:majorFont>
        <a:latin typeface="Times New Roman"/>
        <a:ea typeface="Arial"/>
        <a:cs typeface="Arial"/>
      </a:majorFont>
      <a:minorFont>
        <a:latin typeface="Arial"/>
        <a:ea typeface="Arial"/>
        <a:cs typeface="Arial"/>
      </a:minorFont>
    </a:fontScheme>
    <a:fmtScheme name="Office">
      <a:fillStyleLst>
        <a:solidFill>
          <a:schemeClr val="phClr"/>
        </a:solidFill>
        <a:gradFill>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effectStyle>
      </a:effectStyleLst>
      <a:bgFillStyleLst>
        <a:solidFill>
          <a:schemeClr val="phClr"/>
        </a:solidFill>
        <a:gradFill>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gradFill>
        <a:gradFill>
          <a:gsLst>
            <a:gs pos="0">
              <a:schemeClr val="phClr">
                <a:tint val="80000"/>
                <a:satMod val="300000"/>
              </a:schemeClr>
            </a:gs>
            <a:gs pos="100000">
              <a:schemeClr val="phClr">
                <a:shade val="30000"/>
                <a:satMod val="200000"/>
              </a:schemeClr>
            </a:gs>
          </a:gsLst>
          <a:path path="circle"/>
        </a:gradFill>
      </a:bgFillStyleLst>
    </a:fmtScheme>
  </a:themeElements>
  <a:objectDefaults>
    <a:spDef>
      <a:spPr bwMode="auto">
        <a:prstGeom prst="rect">
          <a:avLst/>
        </a:prstGeom>
        <a:solidFill>
          <a:schemeClr val="accent1"/>
        </a:solidFill>
        <a:ln w="25400" cap="flat" cmpd="sng" algn="ctr">
          <a:noFill/>
          <a:prstDash val="solid"/>
        </a:ln>
      </a:spPr>
      <a:bodyPr/>
      <a:lstStyle/>
      <a:style>
        <a:lnRef idx="2">
          <a:schemeClr val="accent1">
            <a:shade val="50000"/>
          </a:schemeClr>
        </a:lnRef>
        <a:fillRef idx="1">
          <a:schemeClr val="accent1"/>
        </a:fillRef>
        <a:effectRef idx="0">
          <a:schemeClr val="accent1"/>
        </a:effectRef>
        <a:fontRef idx="minor">
          <a:schemeClr val="lt1"/>
        </a:fontRef>
      </a:style>
    </a:spDef>
    <a:lnDef>
      <a:spPr bwMode="auto">
        <a:prstGeom prst="rect">
          <a:avLst/>
        </a:prstGeom>
        <a:ln>
          <a:solidFill>
            <a:schemeClr val="bg1">
              <a:lumMod val="75000"/>
            </a:schemeClr>
          </a:solidFill>
        </a:ln>
      </a:spPr>
      <a:bodyPr/>
      <a:lstStyle/>
      <a:style>
        <a:lnRef idx="1">
          <a:schemeClr val="accent1"/>
        </a:lnRef>
        <a:fillRef idx="0">
          <a:schemeClr val="accent1"/>
        </a:fillRef>
        <a:effectRef idx="0">
          <a:schemeClr val="accent1"/>
        </a:effectRef>
        <a:fontRef idx="minor">
          <a:schemeClr val="tx1"/>
        </a:fontRef>
      </a:style>
    </a:lnDef>
    <a:txDef>
      <a:spPr bwMode="auto">
        <a:prstGeom prst="rect">
          <a:avLst/>
        </a:prstGeom>
        <a:noFill/>
      </a:spPr>
      <a:body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ESCP Europe</Template>
  <TotalTime>665</TotalTime>
  <Words>2291</Words>
  <Application>Microsoft Office PowerPoint</Application>
  <DocSecurity>0</DocSecurity>
  <PresentationFormat>Widescreen</PresentationFormat>
  <Paragraphs>477</Paragraphs>
  <Slides>51</Slides>
  <Notes>1</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51</vt:i4>
      </vt:variant>
    </vt:vector>
  </HeadingPairs>
  <TitlesOfParts>
    <vt:vector size="60" baseType="lpstr">
      <vt:lpstr>Cambria Math</vt:lpstr>
      <vt:lpstr>Montserrat</vt:lpstr>
      <vt:lpstr>Montserrat Light</vt:lpstr>
      <vt:lpstr>Times New Roman</vt:lpstr>
      <vt:lpstr>Arial</vt:lpstr>
      <vt:lpstr>Calibri</vt:lpstr>
      <vt:lpstr>Taviraj Medium</vt:lpstr>
      <vt:lpstr>1_ESCP Europe</vt:lpstr>
      <vt:lpstr>oleObj</vt:lpstr>
      <vt:lpstr>EF01: Macroeconomics</vt:lpstr>
      <vt:lpstr>Program</vt:lpstr>
      <vt:lpstr>Two polar cases (1)</vt:lpstr>
      <vt:lpstr>Two polar cases (2)</vt:lpstr>
      <vt:lpstr>Two polar cases (3)</vt:lpstr>
      <vt:lpstr>Firm Behaviour</vt:lpstr>
      <vt:lpstr>Market Structures</vt:lpstr>
      <vt:lpstr>Price setting behaviour</vt:lpstr>
      <vt:lpstr>Price setting behaviour</vt:lpstr>
      <vt:lpstr>Price Setting Behaviour</vt:lpstr>
      <vt:lpstr>Price Setting Behaviour</vt:lpstr>
      <vt:lpstr>Markups: EU vs. US</vt:lpstr>
      <vt:lpstr>Monopolistic Competition</vt:lpstr>
      <vt:lpstr>Price Setting Behaviour</vt:lpstr>
      <vt:lpstr>Price Setting Behaviour</vt:lpstr>
      <vt:lpstr>Labor Market</vt:lpstr>
      <vt:lpstr>Labor Market</vt:lpstr>
      <vt:lpstr>Labor Market</vt:lpstr>
      <vt:lpstr>Labor Market</vt:lpstr>
      <vt:lpstr>Labor Market</vt:lpstr>
      <vt:lpstr>Labour Market</vt:lpstr>
      <vt:lpstr>Labour Market</vt:lpstr>
      <vt:lpstr>Labour Market</vt:lpstr>
      <vt:lpstr>Labour Market</vt:lpstr>
      <vt:lpstr>Labour Market</vt:lpstr>
      <vt:lpstr>Labour Market</vt:lpstr>
      <vt:lpstr>Labour Market</vt:lpstr>
      <vt:lpstr>Equilibrium</vt:lpstr>
      <vt:lpstr>Natural Equilibrium</vt:lpstr>
      <vt:lpstr>Natural Equilibrium</vt:lpstr>
      <vt:lpstr>Natural Output</vt:lpstr>
      <vt:lpstr>Natural Equilibrium</vt:lpstr>
      <vt:lpstr>Equilibrium</vt:lpstr>
      <vt:lpstr>Sticky Prices</vt:lpstr>
      <vt:lpstr>Sticky Prices</vt:lpstr>
      <vt:lpstr>Firms Pricing Behaviour</vt:lpstr>
      <vt:lpstr>Price setting by adjusting firm</vt:lpstr>
      <vt:lpstr>Price setting by adjusting firm</vt:lpstr>
      <vt:lpstr>Price setting by adjusting firm</vt:lpstr>
      <vt:lpstr>Price setting by non adjusting firms</vt:lpstr>
      <vt:lpstr>Price setting by non adjusting firms</vt:lpstr>
      <vt:lpstr>Aggregate Supply </vt:lpstr>
      <vt:lpstr>Phillips Curve (William Phillips, 1958)</vt:lpstr>
      <vt:lpstr>Natural Output</vt:lpstr>
      <vt:lpstr>Alternative Explanations</vt:lpstr>
      <vt:lpstr>Alternative explanations</vt:lpstr>
      <vt:lpstr>Sticky Prices</vt:lpstr>
      <vt:lpstr>Sticky Wages</vt:lpstr>
      <vt:lpstr>Misperception</vt:lpstr>
      <vt:lpstr>Conclusion</vt:lpstr>
      <vt:lpstr>Main Takeaways</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EF01: Macroeconomics</dc:title>
  <dc:creator/>
  <cp:keywords/>
  <dcterms:created xsi:type="dcterms:W3CDTF">2023-01-27T21:51:38Z</dcterms:created>
  <dcterms:modified xsi:type="dcterms:W3CDTF">2023-01-27T21:51:38Z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subtitle">
    <vt:lpwstr>Aggregate Demand</vt:lpwstr>
  </property>
</Properties>
</file>